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75" r:id="rId2"/>
  </p:sldMasterIdLst>
  <p:notesMasterIdLst>
    <p:notesMasterId r:id="rId16"/>
  </p:notesMasterIdLst>
  <p:handoutMasterIdLst>
    <p:handoutMasterId r:id="rId17"/>
  </p:handoutMasterIdLst>
  <p:sldIdLst>
    <p:sldId id="259" r:id="rId3"/>
    <p:sldId id="261" r:id="rId4"/>
    <p:sldId id="262" r:id="rId5"/>
    <p:sldId id="264" r:id="rId6"/>
    <p:sldId id="345" r:id="rId7"/>
    <p:sldId id="283" r:id="rId8"/>
    <p:sldId id="347" r:id="rId9"/>
    <p:sldId id="336" r:id="rId10"/>
    <p:sldId id="402" r:id="rId11"/>
    <p:sldId id="407" r:id="rId12"/>
    <p:sldId id="312" r:id="rId13"/>
    <p:sldId id="381" r:id="rId14"/>
    <p:sldId id="404" r:id="rId15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FF"/>
    <a:srgbClr val="CC0000"/>
    <a:srgbClr val="D4D0C8"/>
    <a:srgbClr val="99CCFF"/>
    <a:srgbClr val="FF3300"/>
    <a:srgbClr val="CCCCFF"/>
    <a:srgbClr val="464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9" autoAdjust="0"/>
    <p:restoredTop sz="96831" autoAdjust="0"/>
  </p:normalViewPr>
  <p:slideViewPr>
    <p:cSldViewPr>
      <p:cViewPr varScale="1">
        <p:scale>
          <a:sx n="76" d="100"/>
          <a:sy n="76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ls\bufer\412\&#1083;&#1077;&#1085;&#1072;\&#1053;&#1044;&#1060;&#1051;_&#1076;&#1080;&#1072;&#1075;&#1088;&#1072;&#1084;&#1084;&#107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 w="26083">
          <a:noFill/>
        </a:ln>
      </c:spPr>
    </c:title>
    <c:view3D>
      <c:rotX val="35"/>
      <c:rotY val="350"/>
      <c:perspective val="0"/>
    </c:view3D>
    <c:plotArea>
      <c:layout>
        <c:manualLayout>
          <c:layoutTarget val="inner"/>
          <c:xMode val="edge"/>
          <c:yMode val="edge"/>
          <c:x val="6.659033245844273E-2"/>
          <c:y val="8.2480445966277877E-2"/>
          <c:w val="0.495752624671916"/>
          <c:h val="0.621920513211331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994">
              <a:noFill/>
              <a:prstDash val="solid"/>
            </a:ln>
            <a:effectLst>
              <a:outerShdw blurRad="139700" dist="266700" dir="5100000" algn="ctr" rotWithShape="0">
                <a:srgbClr val="F79646">
                  <a:lumMod val="20000"/>
                  <a:lumOff val="80000"/>
                  <a:alpha val="27000"/>
                </a:srgbClr>
              </a:outerShdw>
            </a:effectLst>
          </c:spPr>
          <c:explosion val="12"/>
          <c:dPt>
            <c:idx val="0"/>
            <c:spPr>
              <a:solidFill>
                <a:srgbClr val="99CC00"/>
              </a:solidFill>
              <a:ln w="11994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1"/>
            <c:spPr>
              <a:solidFill>
                <a:srgbClr val="00CCFF"/>
              </a:solidFill>
              <a:ln w="11994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2"/>
            <c:spPr>
              <a:solidFill>
                <a:srgbClr val="FFC000"/>
              </a:solidFill>
              <a:ln w="11994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3"/>
            <c:spPr>
              <a:solidFill>
                <a:srgbClr val="00FF00"/>
              </a:solidFill>
              <a:ln w="11994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4"/>
            <c:spPr>
              <a:solidFill>
                <a:srgbClr val="FF0000"/>
              </a:solidFill>
              <a:ln w="11994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784339457567804E-3"/>
                  <c:y val="-3.9570980802866071E-2"/>
                </c:manualLayout>
              </c:layout>
              <c:showPercent val="1"/>
            </c:dLbl>
            <c:dLbl>
              <c:idx val="1"/>
              <c:layout>
                <c:manualLayout>
                  <c:x val="-8.9011373578302883E-2"/>
                  <c:y val="-0.1622692412748189"/>
                </c:manualLayout>
              </c:layout>
              <c:showPercent val="1"/>
            </c:dLbl>
            <c:dLbl>
              <c:idx val="2"/>
              <c:layout>
                <c:manualLayout>
                  <c:x val="1.8424868766404225E-2"/>
                  <c:y val="-7.8929745823970693E-2"/>
                </c:manualLayout>
              </c:layout>
              <c:showPercent val="1"/>
            </c:dLbl>
            <c:dLbl>
              <c:idx val="3"/>
              <c:layout>
                <c:manualLayout>
                  <c:x val="-6.7811679790026388E-3"/>
                  <c:y val="-5.0181581254687684E-2"/>
                </c:manualLayout>
              </c:layout>
              <c:showPercent val="1"/>
            </c:dLbl>
            <c:dLbl>
              <c:idx val="4"/>
              <c:layout>
                <c:manualLayout>
                  <c:x val="3.5081747594050819E-2"/>
                  <c:y val="-4.9875424620199803E-2"/>
                </c:manualLayout>
              </c:layout>
              <c:showPercent val="1"/>
            </c:dLbl>
            <c:dLbl>
              <c:idx val="5"/>
              <c:layout>
                <c:manualLayout>
                  <c:x val="-7.1842629046369233E-2"/>
                  <c:y val="-6.6071733084232904E-3"/>
                </c:manualLayout>
              </c:layout>
              <c:showPercent val="1"/>
            </c:dLbl>
            <c:dLbl>
              <c:idx val="6"/>
              <c:layout>
                <c:manualLayout>
                  <c:x val="2.9736439195100607E-3"/>
                  <c:y val="-4.4938059400800721E-2"/>
                </c:manualLayout>
              </c:layout>
              <c:showPercent val="1"/>
            </c:dLbl>
            <c:dLbl>
              <c:idx val="7"/>
              <c:layout>
                <c:manualLayout>
                  <c:x val="0.10191540901137358"/>
                  <c:y val="-3.3266757312672889E-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Sheet1!$B$1:$F$1</c:f>
              <c:strCache>
                <c:ptCount val="5"/>
                <c:pt idx="0">
                  <c:v>Единый с\х налог</c:v>
                </c:pt>
                <c:pt idx="1">
                  <c:v>Земельный налог</c:v>
                </c:pt>
                <c:pt idx="2">
                  <c:v>НДФЛ</c:v>
                </c:pt>
                <c:pt idx="3">
                  <c:v>Упрощенная система налогообложения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10.9</c:v>
                </c:pt>
                <c:pt idx="1">
                  <c:v>102.8</c:v>
                </c:pt>
                <c:pt idx="2" formatCode="0.0">
                  <c:v>20.3</c:v>
                </c:pt>
                <c:pt idx="3">
                  <c:v>1.2</c:v>
                </c:pt>
                <c:pt idx="4">
                  <c:v>7.9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994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solidFill>
                <a:schemeClr val="accent1"/>
              </a:solidFill>
              <a:ln w="1199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99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99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994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6083">
                <a:noFill/>
              </a:ln>
            </c:spPr>
            <c:txPr>
              <a:bodyPr/>
              <a:lstStyle/>
              <a:p>
                <a:pPr>
                  <a:defRPr sz="23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Sheet1!$B$1:$F$1</c:f>
              <c:strCache>
                <c:ptCount val="5"/>
                <c:pt idx="0">
                  <c:v>Единый с\х налог</c:v>
                </c:pt>
                <c:pt idx="1">
                  <c:v>Земельный налог</c:v>
                </c:pt>
                <c:pt idx="2">
                  <c:v>НДФЛ</c:v>
                </c:pt>
                <c:pt idx="3">
                  <c:v>Упрощенная система налогообложения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dLbls>
          <c:showPercent val="1"/>
        </c:dLbls>
      </c:pie3DChart>
      <c:spPr>
        <a:noFill/>
        <a:ln w="2608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406036745406828"/>
          <c:y val="5.3974301706328068E-2"/>
          <c:w val="0.44455063429571301"/>
          <c:h val="0.82830535983496556"/>
        </c:manualLayout>
      </c:layout>
      <c:spPr>
        <a:noFill/>
        <a:ln w="2999">
          <a:noFill/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3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anchor="b" anchorCtr="0"/>
          <a:lstStyle/>
          <a:p>
            <a:pPr>
              <a:defRPr sz="1400"/>
            </a:pPr>
            <a:r>
              <a:rPr lang="ru-RU" sz="20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Динамика</a:t>
            </a:r>
            <a:r>
              <a:rPr lang="ru-RU" sz="2000" b="1" i="0" baseline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поступлений налога на доходы физических </a:t>
            </a:r>
            <a:r>
              <a:rPr lang="ru-RU" sz="2000" b="1" i="0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лиц в </a:t>
            </a:r>
            <a:r>
              <a:rPr lang="ru-RU" sz="2000" b="1" i="0" baseline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части </a:t>
            </a:r>
            <a:r>
              <a:rPr lang="ru-RU" sz="2000" b="1" i="0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бюджета Краснополянского сельского поселения 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 sz="1400"/>
            </a:pPr>
            <a:endParaRPr lang="ru-RU" sz="1400" dirty="0"/>
          </a:p>
        </c:rich>
      </c:tx>
      <c:layout>
        <c:manualLayout>
          <c:xMode val="edge"/>
          <c:yMode val="edge"/>
          <c:x val="0.14826602599711144"/>
          <c:y val="0"/>
        </c:manualLayout>
      </c:layout>
    </c:title>
    <c:view3D>
      <c:rAngAx val="1"/>
    </c:view3D>
    <c:floor>
      <c:spPr>
        <a:solidFill>
          <a:schemeClr val="bg1">
            <a:lumMod val="95000"/>
          </a:schemeClr>
        </a:solidFill>
      </c:spPr>
    </c:floor>
    <c:sideWall>
      <c:spPr>
        <a:ln>
          <a:solidFill>
            <a:schemeClr val="bg1">
              <a:lumMod val="75000"/>
            </a:schemeClr>
          </a:solidFill>
        </a:ln>
      </c:spPr>
    </c:sideWall>
    <c:backWall>
      <c:spPr>
        <a:ln>
          <a:solidFill>
            <a:schemeClr val="bg1">
              <a:lumMod val="7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9.7137956893678545E-2"/>
          <c:y val="0.16296441972397413"/>
          <c:w val="0.888139142624088"/>
          <c:h val="0.686094529522395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282292122253667E-3"/>
                  <c:y val="-9.43756249305632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824,4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7526083599713664E-3"/>
                  <c:y val="-4.91923119653379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1128,1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150197094837648E-2"/>
                  <c:y val="-7.00702699700035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1244,3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2373486279302301E-2"/>
                  <c:y val="-5.37281251903910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1559,6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663829018997889E-2"/>
                  <c:y val="-4.91334296189314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1648,5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7379735584935038E-2"/>
                  <c:y val="-3.26775967544825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1735,9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spPr>
              <a:solidFill>
                <a:srgbClr val="99CCFF"/>
              </a:solidFill>
            </c:spPr>
            <c:txPr>
              <a:bodyPr/>
              <a:lstStyle/>
              <a:p>
                <a:pPr>
                  <a:defRPr sz="1400" b="1" i="0" baseline="0">
                    <a:latin typeface="Arial Cyr" pitchFamily="34" charset="0"/>
                    <a:cs typeface="Arial Cyr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Лист1!$A$1:$F$1</c:f>
              <c:strCache>
                <c:ptCount val="6"/>
                <c:pt idx="0">
                  <c:v>Факт 2010</c:v>
                </c:pt>
                <c:pt idx="1">
                  <c:v>Факт 2011</c:v>
                </c:pt>
                <c:pt idx="2">
                  <c:v>Ожидаем. 2012</c:v>
                </c:pt>
                <c:pt idx="3">
                  <c:v>Проект 2013</c:v>
                </c:pt>
                <c:pt idx="4">
                  <c:v>Проект 2014</c:v>
                </c:pt>
                <c:pt idx="5">
                  <c:v>Проект 2015</c:v>
                </c:pt>
              </c:strCache>
            </c:strRef>
          </c:cat>
          <c:val>
            <c:numRef>
              <c:f>Лист1!$A$2:$F$2</c:f>
              <c:numCache>
                <c:formatCode>General</c:formatCode>
                <c:ptCount val="6"/>
                <c:pt idx="0">
                  <c:v>19394.400000000001</c:v>
                </c:pt>
                <c:pt idx="1">
                  <c:v>21341.4</c:v>
                </c:pt>
                <c:pt idx="2">
                  <c:v>24989.200000000001</c:v>
                </c:pt>
                <c:pt idx="3">
                  <c:v>28496.3</c:v>
                </c:pt>
                <c:pt idx="4">
                  <c:v>32317.1</c:v>
                </c:pt>
                <c:pt idx="5">
                  <c:v>36710.400000000001</c:v>
                </c:pt>
              </c:numCache>
            </c:numRef>
          </c:val>
        </c:ser>
        <c:gapWidth val="96"/>
        <c:gapDepth val="154"/>
        <c:shape val="box"/>
        <c:axId val="58747520"/>
        <c:axId val="59261312"/>
        <c:axId val="0"/>
      </c:bar3DChart>
      <c:catAx>
        <c:axId val="58747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>
                <a:latin typeface="Arial Cyr" pitchFamily="34" charset="0"/>
                <a:cs typeface="Arial Cyr" pitchFamily="34" charset="0"/>
              </a:defRPr>
            </a:pPr>
            <a:endParaRPr lang="ru-RU"/>
          </a:p>
        </c:txPr>
        <c:crossAx val="59261312"/>
        <c:crosses val="autoZero"/>
        <c:auto val="1"/>
        <c:lblAlgn val="ctr"/>
        <c:lblOffset val="100"/>
      </c:catAx>
      <c:valAx>
        <c:axId val="59261312"/>
        <c:scaling>
          <c:orientation val="minMax"/>
        </c:scaling>
        <c:delete val="1"/>
        <c:axPos val="l"/>
        <c:majorGridlines/>
        <c:numFmt formatCode="#,##0" sourceLinked="0"/>
        <c:tickLblPos val="none"/>
        <c:crossAx val="58747520"/>
        <c:crosses val="autoZero"/>
        <c:crossBetween val="between"/>
        <c:majorUnit val="10000"/>
      </c:valAx>
    </c:plotArea>
    <c:plotVisOnly val="1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2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5.1398184601924773E-2"/>
          <c:y val="3.9140800568813791E-2"/>
          <c:w val="0.94860181539808519"/>
          <c:h val="0.872539291599487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1.7489391951006125E-2"/>
                  <c:y val="-2.87271930780281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11022,3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21762904636942E-2"/>
                  <c:y val="-3.35150585910330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17658,5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763560804899388E-2"/>
                  <c:y val="-5.0272587886549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11578,9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549.1</c:v>
                </c:pt>
                <c:pt idx="1">
                  <c:v>592</c:v>
                </c:pt>
                <c:pt idx="2">
                  <c:v>638</c:v>
                </c:pt>
              </c:numCache>
            </c:numRef>
          </c:val>
        </c:ser>
        <c:shape val="cylinder"/>
        <c:axId val="74381184"/>
        <c:axId val="74382720"/>
        <c:axId val="0"/>
      </c:bar3DChart>
      <c:catAx>
        <c:axId val="74381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382720"/>
        <c:crosses val="autoZero"/>
        <c:auto val="1"/>
        <c:lblAlgn val="ctr"/>
        <c:lblOffset val="100"/>
      </c:catAx>
      <c:valAx>
        <c:axId val="74382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Arial Cyr" pitchFamily="34" charset="0"/>
                    <a:cs typeface="Arial Cyr" pitchFamily="34" charset="0"/>
                  </a:defRPr>
                </a:pPr>
                <a:r>
                  <a:rPr lang="ru-RU" sz="1800" dirty="0" smtClean="0">
                    <a:latin typeface="Arial Cyr" pitchFamily="34" charset="0"/>
                    <a:cs typeface="Arial Cyr" pitchFamily="34" charset="0"/>
                  </a:rPr>
                  <a:t>тыс. рублей</a:t>
                </a:r>
                <a:endParaRPr lang="ru-RU" sz="1800" dirty="0">
                  <a:latin typeface="Arial Cyr" pitchFamily="34" charset="0"/>
                  <a:cs typeface="Arial Cyr" pitchFamily="34" charset="0"/>
                </a:endParaRPr>
              </a:p>
            </c:rich>
          </c:tx>
          <c:layout>
            <c:manualLayout>
              <c:xMode val="edge"/>
              <c:yMode val="edge"/>
              <c:x val="4.1283355205599247E-2"/>
              <c:y val="0.3947826968802369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381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5"/>
      <c:depthPercent val="100"/>
      <c:rAngAx val="1"/>
    </c:view3D>
    <c:floor>
      <c:spPr>
        <a:solidFill>
          <a:srgbClr val="C0C0C0"/>
        </a:solidFill>
        <a:ln w="12700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ysDash"/>
        </a:ln>
      </c:spPr>
    </c:sideWall>
    <c:backWall>
      <c:spPr>
        <a:noFill/>
        <a:ln w="12700">
          <a:solidFill>
            <a:schemeClr val="tx1"/>
          </a:solidFill>
          <a:prstDash val="sysDash"/>
        </a:ln>
      </c:spPr>
    </c:backWall>
    <c:plotArea>
      <c:layout>
        <c:manualLayout>
          <c:layoutTarget val="inner"/>
          <c:xMode val="edge"/>
          <c:yMode val="edge"/>
          <c:x val="0.10765815760266365"/>
          <c:y val="0.11003861003861012"/>
          <c:w val="0.80466148723640463"/>
          <c:h val="0.7335907335907350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Остальные программы</c:v>
                </c:pt>
              </c:strCache>
            </c:strRef>
          </c:tx>
          <c:spPr>
            <a:solidFill>
              <a:schemeClr val="accent1"/>
            </a:solidFill>
            <a:ln w="23997">
              <a:noFill/>
            </a:ln>
          </c:spPr>
          <c:dPt>
            <c:idx val="0"/>
            <c:spPr>
              <a:solidFill>
                <a:srgbClr val="99CC00"/>
              </a:solidFill>
              <a:ln w="23997">
                <a:noFill/>
              </a:ln>
            </c:spPr>
          </c:dPt>
          <c:dPt>
            <c:idx val="1"/>
            <c:spPr>
              <a:solidFill>
                <a:srgbClr val="99CCFF"/>
              </a:solidFill>
              <a:ln w="23997">
                <a:noFill/>
              </a:ln>
            </c:spPr>
          </c:dPt>
          <c:dPt>
            <c:idx val="2"/>
            <c:spPr>
              <a:solidFill>
                <a:srgbClr val="FFCC00"/>
              </a:solidFill>
              <a:ln w="23997">
                <a:noFill/>
              </a:ln>
            </c:spPr>
          </c:dPt>
          <c:dLbls>
            <c:dLbl>
              <c:idx val="0"/>
              <c:layout>
                <c:manualLayout>
                  <c:x val="3.1372549019607842E-3"/>
                  <c:y val="-0.101783042447823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13137,6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2351397251814144E-7"/>
                  <c:y val="-0.195736620091968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2787,0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1372549019607842E-3"/>
                  <c:y val="-0.219225014503004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7241,0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900" b="1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3"/>
                <c:pt idx="0">
                  <c:v>301</c:v>
                </c:pt>
                <c:pt idx="1">
                  <c:v>468.7</c:v>
                </c:pt>
                <c:pt idx="2">
                  <c:v>528.5</c:v>
                </c:pt>
              </c:numCache>
            </c:numRef>
          </c:val>
        </c:ser>
        <c:shape val="box"/>
        <c:axId val="74440704"/>
        <c:axId val="74442240"/>
        <c:axId val="0"/>
      </c:bar3DChart>
      <c:catAx>
        <c:axId val="74440704"/>
        <c:scaling>
          <c:orientation val="minMax"/>
        </c:scaling>
        <c:axPos val="b"/>
        <c:numFmt formatCode="General" sourceLinked="1"/>
        <c:tickLblPos val="low"/>
        <c:spPr>
          <a:ln w="30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442240"/>
        <c:crosses val="autoZero"/>
        <c:auto val="1"/>
        <c:lblAlgn val="ctr"/>
        <c:lblOffset val="100"/>
        <c:tickLblSkip val="1"/>
        <c:tickMarkSkip val="1"/>
      </c:catAx>
      <c:valAx>
        <c:axId val="74442240"/>
        <c:scaling>
          <c:orientation val="minMax"/>
        </c:scaling>
        <c:axPos val="l"/>
        <c:numFmt formatCode="#,##0" sourceLinked="0"/>
        <c:tickLblPos val="nextTo"/>
        <c:spPr>
          <a:ln w="30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440704"/>
        <c:crosses val="autoZero"/>
        <c:crossBetween val="between"/>
      </c:valAx>
      <c:spPr>
        <a:noFill/>
        <a:ln w="239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4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40"/>
      <c:perspective val="0"/>
    </c:view3D>
    <c:plotArea>
      <c:layout>
        <c:manualLayout>
          <c:layoutTarget val="inner"/>
          <c:xMode val="edge"/>
          <c:yMode val="edge"/>
          <c:x val="8.6441956626929981E-2"/>
          <c:y val="0.18517194792252151"/>
          <c:w val="0.52109994281441074"/>
          <c:h val="0.7094499802017787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4">
              <a:noFill/>
              <a:prstDash val="solid"/>
            </a:ln>
            <a:effectLst>
              <a:outerShdw blurRad="101600" dist="1041400" dir="5400000" sx="200000" sy="200000" algn="ctr" rotWithShape="0">
                <a:srgbClr val="F79646">
                  <a:lumMod val="20000"/>
                  <a:lumOff val="80000"/>
                  <a:alpha val="30000"/>
                </a:srgbClr>
              </a:outerShdw>
            </a:effectLst>
          </c:spPr>
          <c:explosion val="17"/>
          <c:dPt>
            <c:idx val="0"/>
            <c:spPr>
              <a:solidFill>
                <a:srgbClr val="99CC00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1"/>
            <c:spPr>
              <a:solidFill>
                <a:srgbClr val="0070C0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2"/>
            <c:spPr>
              <a:solidFill>
                <a:srgbClr val="FFFF00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3"/>
            <c:spPr>
              <a:solidFill>
                <a:srgbClr val="00FF00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4"/>
            <c:spPr>
              <a:solidFill>
                <a:srgbClr val="FF3399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5"/>
            <c:spPr>
              <a:solidFill>
                <a:srgbClr val="FF99CC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Pt>
            <c:idx val="6"/>
            <c:spPr>
              <a:solidFill>
                <a:srgbClr val="FF9900"/>
              </a:solidFill>
              <a:ln w="12614">
                <a:noFill/>
                <a:prstDash val="solid"/>
              </a:ln>
              <a:effectLst>
                <a:outerShdw blurRad="101600" dist="1041400" dir="5400000" sx="200000" sy="200000" algn="ctr" rotWithShape="0">
                  <a:srgbClr val="F79646">
                    <a:lumMod val="20000"/>
                    <a:lumOff val="80000"/>
                    <a:alpha val="30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3.6035499054238335E-2"/>
                  <c:y val="0.21406326236128279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3.8082633176439534E-2"/>
                  <c:y val="4.3467291410537991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7.066511239167729E-2"/>
                  <c:y val="2.4351070661112292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7.1150859983284215E-2"/>
                  <c:y val="-2.9422047655134294E-2"/>
                </c:manualLayout>
              </c:layout>
              <c:numFmt formatCode="0.00%" sourceLinked="0"/>
              <c:spPr>
                <a:noFill/>
                <a:ln w="25229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Percent val="1"/>
            </c:dLbl>
            <c:dLbl>
              <c:idx val="4"/>
              <c:layout>
                <c:manualLayout>
                  <c:x val="-7.821229050279338E-2"/>
                  <c:y val="-0.12142260230193266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-4.7825078080323762E-2"/>
                  <c:y val="-0.16657033262494753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-4.6452843883341421E-2"/>
                  <c:y val="-0.17819381642970589"/>
                </c:manualLayout>
              </c:layout>
              <c:dLblPos val="bestFit"/>
              <c:showPercent val="1"/>
            </c:dLbl>
            <c:dLbl>
              <c:idx val="7"/>
              <c:layout>
                <c:manualLayout>
                  <c:x val="-9.4835811375533541E-2"/>
                  <c:y val="-0.19888518218071119"/>
                </c:manualLayout>
              </c:layout>
              <c:dLblPos val="bestFit"/>
              <c:showPercent val="1"/>
            </c:dLbl>
            <c:dLbl>
              <c:idx val="8"/>
              <c:layout>
                <c:manualLayout>
                  <c:x val="-6.737386178682972E-2"/>
                  <c:y val="-0.21949887513476901"/>
                </c:manualLayout>
              </c:layout>
              <c:dLblPos val="bestFit"/>
              <c:showPercent val="1"/>
            </c:dLbl>
            <c:dLbl>
              <c:idx val="9"/>
              <c:layout>
                <c:manualLayout>
                  <c:x val="6.8637003475124324E-3"/>
                  <c:y val="-0.18455686835146834"/>
                </c:manualLayout>
              </c:layout>
              <c:numFmt formatCode="0.00%" sourceLinked="0"/>
              <c:spPr>
                <a:noFill/>
                <a:ln w="25229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Percent val="1"/>
            </c:dLbl>
            <c:dLbl>
              <c:idx val="10"/>
              <c:layout>
                <c:manualLayout>
                  <c:x val="4.4302665728236587E-2"/>
                  <c:y val="-0.13116803573467711"/>
                </c:manualLayout>
              </c:layout>
              <c:numFmt formatCode="0.00%" sourceLinked="0"/>
              <c:spPr>
                <a:noFill/>
                <a:ln w="25229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Percent val="1"/>
            </c:dLbl>
            <c:dLbl>
              <c:idx val="11"/>
              <c:layout>
                <c:manualLayout>
                  <c:x val="3.3665486297453043E-2"/>
                  <c:y val="-4.3983009122011932E-2"/>
                </c:manualLayout>
              </c:layout>
              <c:dLblPos val="bestFit"/>
              <c:showPercent val="1"/>
            </c:dLbl>
            <c:dLbl>
              <c:idx val="12"/>
              <c:layout>
                <c:manualLayout>
                  <c:x val="2.5975124268684289E-2"/>
                  <c:y val="-2.2821342927437857E-2"/>
                </c:manualLayout>
              </c:layout>
              <c:dLblPos val="bestFit"/>
              <c:showPercent val="1"/>
            </c:dLbl>
            <c:numFmt formatCode="0.0%" sourceLinked="0"/>
            <c:spPr>
              <a:noFill/>
              <a:ln w="25229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Sheet1!$B$1:$I$1</c:f>
              <c:strCache>
                <c:ptCount val="7"/>
                <c:pt idx="0">
                  <c:v>Культура</c:v>
                </c:pt>
                <c:pt idx="1">
                  <c:v>Физкультура и спорт </c:v>
                </c:pt>
                <c:pt idx="2">
                  <c:v>Благоустройство</c:v>
                </c:pt>
                <c:pt idx="3">
                  <c:v>Общегосударственные вопросы </c:v>
                </c:pt>
                <c:pt idx="4">
                  <c:v>Уличное освещение</c:v>
                </c:pt>
                <c:pt idx="5">
                  <c:v>Передаваемые полномочия</c:v>
                </c:pt>
                <c:pt idx="6">
                  <c:v>Межбюджетные трансферты, дотации, субвенции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2607.1999999999998</c:v>
                </c:pt>
                <c:pt idx="1">
                  <c:v>453.9</c:v>
                </c:pt>
                <c:pt idx="2">
                  <c:v>610.5</c:v>
                </c:pt>
                <c:pt idx="3">
                  <c:v>5156.2</c:v>
                </c:pt>
                <c:pt idx="4">
                  <c:v>888.7</c:v>
                </c:pt>
                <c:pt idx="5">
                  <c:v>224</c:v>
                </c:pt>
                <c:pt idx="6">
                  <c:v>1478.5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14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solidFill>
                <a:schemeClr val="accent1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614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229">
                <a:noFill/>
              </a:ln>
            </c:spPr>
            <c:txPr>
              <a:bodyPr/>
              <a:lstStyle/>
              <a:p>
                <a:pPr>
                  <a:defRPr sz="193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Sheet1!$B$1:$I$1</c:f>
              <c:strCache>
                <c:ptCount val="7"/>
                <c:pt idx="0">
                  <c:v>Культура</c:v>
                </c:pt>
                <c:pt idx="1">
                  <c:v>Физкультура и спорт </c:v>
                </c:pt>
                <c:pt idx="2">
                  <c:v>Благоустройство</c:v>
                </c:pt>
                <c:pt idx="3">
                  <c:v>Общегосударственные вопросы </c:v>
                </c:pt>
                <c:pt idx="4">
                  <c:v>Уличное освещение</c:v>
                </c:pt>
                <c:pt idx="5">
                  <c:v>Передаваемые полномочия</c:v>
                </c:pt>
                <c:pt idx="6">
                  <c:v>Межбюджетные трансферты, дотации, субвенции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7"/>
              </c:numCache>
            </c:numRef>
          </c:val>
        </c:ser>
        <c:dLbls>
          <c:showPercent val="1"/>
        </c:dLbls>
      </c:pie3DChart>
      <c:spPr>
        <a:noFill/>
        <a:ln w="25229">
          <a:noFill/>
        </a:ln>
      </c:spPr>
    </c:plotArea>
    <c:legend>
      <c:legendPos val="r"/>
      <c:layout>
        <c:manualLayout>
          <c:xMode val="edge"/>
          <c:yMode val="edge"/>
          <c:x val="0.60691153829235034"/>
          <c:y val="0"/>
          <c:w val="0.39140368627106142"/>
          <c:h val="0.97410288846409065"/>
        </c:manualLayout>
      </c:layout>
      <c:spPr>
        <a:noFill/>
        <a:ln w="3154">
          <a:noFill/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0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4BACC6">
            <a:lumMod val="60000"/>
            <a:lumOff val="40000"/>
            <a:alpha val="45000"/>
          </a:srgbClr>
        </a:solidFill>
      </c:spPr>
    </c:floor>
    <c:plotArea>
      <c:layout>
        <c:manualLayout>
          <c:layoutTarget val="inner"/>
          <c:xMode val="edge"/>
          <c:yMode val="edge"/>
          <c:x val="7.6507985110958771E-2"/>
          <c:y val="0.21804077324741694"/>
          <c:w val="0.88694402067340394"/>
          <c:h val="0.586173017812835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муниципальной собственности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905070168355296E-2"/>
                  <c:y val="-8.46572603044108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8978,9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905070168355296E-2"/>
                  <c:y val="-0.162259748916787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3585,2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2905070168355352E-2"/>
                  <c:y val="-0.199885197940969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5154,7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338966853728069E-2"/>
                  <c:y val="-0.28924563937340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8123,1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7.1694834268640432E-3"/>
                  <c:y val="-0.2657297337332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6234,7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2011 год (факт)</c:v>
                </c:pt>
                <c:pt idx="1">
                  <c:v>2012 год 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2.1</c:v>
                </c:pt>
                <c:pt idx="1">
                  <c:v>14.9</c:v>
                </c:pt>
                <c:pt idx="2">
                  <c:v>21.5</c:v>
                </c:pt>
                <c:pt idx="3">
                  <c:v>36.700000000000003</c:v>
                </c:pt>
                <c:pt idx="4">
                  <c:v>32.300000000000004</c:v>
                </c:pt>
              </c:numCache>
            </c:numRef>
          </c:val>
        </c:ser>
        <c:gapWidth val="106"/>
        <c:gapDepth val="160"/>
        <c:shape val="cylinder"/>
        <c:axId val="74872320"/>
        <c:axId val="74873856"/>
        <c:axId val="0"/>
      </c:bar3DChart>
      <c:catAx>
        <c:axId val="74872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873856"/>
        <c:crosses val="autoZero"/>
        <c:auto val="1"/>
        <c:lblAlgn val="ctr"/>
        <c:lblOffset val="100"/>
      </c:catAx>
      <c:valAx>
        <c:axId val="74873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872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depthPercent val="110"/>
      <c:rAngAx val="1"/>
    </c:view3D>
    <c:floor>
      <c:spPr>
        <a:solidFill>
          <a:srgbClr val="4F81BD">
            <a:alpha val="38000"/>
          </a:srgbClr>
        </a:solidFill>
      </c:spPr>
    </c:floor>
    <c:plotArea>
      <c:layout>
        <c:manualLayout>
          <c:layoutTarget val="inner"/>
          <c:xMode val="edge"/>
          <c:yMode val="edge"/>
          <c:x val="5.2896131039176737E-2"/>
          <c:y val="3.7463027457496842E-2"/>
          <c:w val="0.71675332205151865"/>
          <c:h val="0.870283736589654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всего, млн. 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2148,4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3.32289971001611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2607,2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2989032964591834E-3"/>
                  <c:y val="-6.64579942003224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2673,3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2597806592918247E-2"/>
                  <c:y val="-0.145696371900706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2740,1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11.5</c:v>
                </c:pt>
                <c:pt idx="1">
                  <c:v>14.1</c:v>
                </c:pt>
                <c:pt idx="2">
                  <c:v>15.2</c:v>
                </c:pt>
                <c:pt idx="3">
                  <c:v>15.4</c:v>
                </c:pt>
              </c:numCache>
            </c:numRef>
          </c:val>
        </c:ser>
        <c:shape val="box"/>
        <c:axId val="74919296"/>
        <c:axId val="74957952"/>
        <c:axId val="0"/>
      </c:bar3DChart>
      <c:catAx>
        <c:axId val="7491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957952"/>
        <c:crosses val="autoZero"/>
        <c:auto val="1"/>
        <c:lblAlgn val="ctr"/>
        <c:lblOffset val="100"/>
      </c:catAx>
      <c:valAx>
        <c:axId val="74957952"/>
        <c:scaling>
          <c:orientation val="minMax"/>
        </c:scaling>
        <c:axPos val="l"/>
        <c:majorGridlines>
          <c:spPr>
            <a:ln>
              <a:solidFill>
                <a:prstClr val="white">
                  <a:lumMod val="75000"/>
                </a:prstClr>
              </a:solidFill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919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F59FB-F571-4D45-9123-75DE1592A88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4DA3A3-9341-4625-9594-68B3051815E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проведение эффективной бюджетной политики</a:t>
          </a:r>
          <a:endParaRPr lang="ru-RU" sz="2000" b="1" dirty="0">
            <a:latin typeface="+mj-lt"/>
          </a:endParaRPr>
        </a:p>
      </dgm:t>
    </dgm:pt>
    <dgm:pt modelId="{FE069185-B480-4EBB-A2D5-B1B3277608F5}" type="par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A22AA4A0-2006-4A3E-9A40-816C3735C8FD}" type="sib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D0459C1-67D4-4970-BDDE-5B9178501E4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программно-целевой метод бюджетного планирования</a:t>
          </a:r>
          <a:endParaRPr lang="ru-RU" sz="2000" b="1" dirty="0">
            <a:latin typeface="+mj-lt"/>
          </a:endParaRPr>
        </a:p>
      </dgm:t>
    </dgm:pt>
    <dgm:pt modelId="{727B51CA-4C7C-411C-8D2E-4E7898F91E0D}" type="par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0FB08FE-0699-4A6A-8AB0-487568982EE6}" type="sib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B3F13709-D572-4998-9FDA-BCBE1231999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 полном объеме социальных обязательств</a:t>
          </a:r>
          <a:endParaRPr lang="ru-RU" sz="2000" b="1" dirty="0">
            <a:latin typeface="+mj-lt"/>
          </a:endParaRPr>
        </a:p>
      </dgm:t>
    </dgm:pt>
    <dgm:pt modelId="{237C8CBD-74AC-4B0E-BFB7-52900B160137}" type="par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F6AB04C-9A67-4B7C-AC0F-1764C427C39C}" type="sib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88040D3-2681-44FD-98C6-9DC53B5C73F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взвешенной долговой политики</a:t>
          </a:r>
          <a:endParaRPr lang="ru-RU" sz="2000" b="1" dirty="0">
            <a:latin typeface="+mj-lt"/>
          </a:endParaRPr>
        </a:p>
      </dgm:t>
    </dgm:pt>
    <dgm:pt modelId="{C78D52B2-9363-423E-BF4D-7B835734D9A1}" type="parTrans" cxnId="{DC3E7D71-C514-44B4-AA88-379F38840E58}">
      <dgm:prSet/>
      <dgm:spPr/>
      <dgm:t>
        <a:bodyPr/>
        <a:lstStyle/>
        <a:p>
          <a:endParaRPr lang="ru-RU"/>
        </a:p>
      </dgm:t>
    </dgm:pt>
    <dgm:pt modelId="{C371284B-6574-4A92-8308-04E76C06B4B5}" type="sibTrans" cxnId="{DC3E7D71-C514-44B4-AA88-379F38840E58}">
      <dgm:prSet/>
      <dgm:spPr/>
      <dgm:t>
        <a:bodyPr/>
        <a:lstStyle/>
        <a:p>
          <a:endParaRPr lang="ru-RU"/>
        </a:p>
      </dgm:t>
    </dgm:pt>
    <dgm:pt modelId="{72880873-1392-4BCD-8549-D3FDBF9418F1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формирование устойчивой собственной доходной базы и        создание стимулов по ее наращиванию</a:t>
          </a:r>
          <a:endParaRPr lang="ru-RU" sz="2000" b="1" dirty="0">
            <a:latin typeface="+mj-lt"/>
          </a:endParaRPr>
        </a:p>
      </dgm:t>
    </dgm:pt>
    <dgm:pt modelId="{5639A66F-3DF5-4162-8859-203F6A21D65A}" type="parTrans" cxnId="{82D06EBE-8196-44C8-8703-6CF25CD0345F}">
      <dgm:prSet/>
      <dgm:spPr/>
      <dgm:t>
        <a:bodyPr/>
        <a:lstStyle/>
        <a:p>
          <a:endParaRPr lang="ru-RU"/>
        </a:p>
      </dgm:t>
    </dgm:pt>
    <dgm:pt modelId="{9BA0B05B-09E1-4745-A952-0381384395B6}" type="sibTrans" cxnId="{82D06EBE-8196-44C8-8703-6CF25CD0345F}">
      <dgm:prSet/>
      <dgm:spPr/>
      <dgm:t>
        <a:bodyPr/>
        <a:lstStyle/>
        <a:p>
          <a:endParaRPr lang="ru-RU"/>
        </a:p>
      </dgm:t>
    </dgm:pt>
    <dgm:pt modelId="{CD2038CD-8450-498A-9CDB-D2214280BDA8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сбалансированности бюджета</a:t>
          </a:r>
          <a:endParaRPr lang="ru-RU" sz="2000" b="1" dirty="0">
            <a:latin typeface="+mj-lt"/>
          </a:endParaRPr>
        </a:p>
      </dgm:t>
    </dgm:pt>
    <dgm:pt modelId="{BBF857A9-6004-4BEB-BF59-3E14E5CDE47A}" type="parTrans" cxnId="{658A8D87-BFAD-4DD5-BAE4-56EB43A9A728}">
      <dgm:prSet/>
      <dgm:spPr/>
    </dgm:pt>
    <dgm:pt modelId="{DD4D2827-DEC1-4C62-9046-4ECC72CDBB4D}" type="sibTrans" cxnId="{658A8D87-BFAD-4DD5-BAE4-56EB43A9A728}">
      <dgm:prSet/>
      <dgm:spPr/>
    </dgm:pt>
    <dgm:pt modelId="{13666ACC-818E-4E48-8536-A62895ABE7A5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снижение дотационности бюджета</a:t>
          </a:r>
          <a:endParaRPr lang="ru-RU" sz="2000" b="1" dirty="0">
            <a:latin typeface="+mj-lt"/>
          </a:endParaRPr>
        </a:p>
      </dgm:t>
    </dgm:pt>
    <dgm:pt modelId="{70D8937D-5366-407D-B938-FB258EA5B6E4}" type="parTrans" cxnId="{360048CD-3C7A-4301-9DBD-748F7432A67A}">
      <dgm:prSet/>
      <dgm:spPr/>
    </dgm:pt>
    <dgm:pt modelId="{95BE9CC6-FA0D-4A2E-9104-6CAAE055420D}" type="sibTrans" cxnId="{360048CD-3C7A-4301-9DBD-748F7432A67A}">
      <dgm:prSet/>
      <dgm:spPr/>
    </dgm:pt>
    <dgm:pt modelId="{2CF379B7-F515-4299-997A-3584419B84B0}" type="pres">
      <dgm:prSet presAssocID="{DDAF59FB-F571-4D45-9123-75DE1592A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371DB-8B5A-4E30-AB0A-C9514C78372A}" type="pres">
      <dgm:prSet presAssocID="{CE4DA3A3-9341-4625-9594-68B3051815E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5D461-D3C3-43F4-AC6B-1870F0484672}" type="pres">
      <dgm:prSet presAssocID="{A22AA4A0-2006-4A3E-9A40-816C3735C8FD}" presName="spacer" presStyleCnt="0"/>
      <dgm:spPr/>
    </dgm:pt>
    <dgm:pt modelId="{EBD6CF33-53F6-4D89-80DD-0795C226D64E}" type="pres">
      <dgm:prSet presAssocID="{72880873-1392-4BCD-8549-D3FDBF9418F1}" presName="parentText" presStyleLbl="node1" presStyleIdx="1" presStyleCnt="7" custLinFactNeighborX="1204" custLinFactNeighborY="-74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7CA3D-26F2-4EC4-93B7-AF78B632E43A}" type="pres">
      <dgm:prSet presAssocID="{9BA0B05B-09E1-4745-A952-0381384395B6}" presName="spacer" presStyleCnt="0"/>
      <dgm:spPr/>
    </dgm:pt>
    <dgm:pt modelId="{7F1C587B-6A61-4F52-AC64-B359CF029974}" type="pres">
      <dgm:prSet presAssocID="{CD2038CD-8450-498A-9CDB-D2214280BDA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DC409-552D-4F2C-A429-402CB42297F8}" type="pres">
      <dgm:prSet presAssocID="{DD4D2827-DEC1-4C62-9046-4ECC72CDBB4D}" presName="spacer" presStyleCnt="0"/>
      <dgm:spPr/>
    </dgm:pt>
    <dgm:pt modelId="{8D3B4CC6-1ED3-4F11-A6D0-DE6D673EBE64}" type="pres">
      <dgm:prSet presAssocID="{13666ACC-818E-4E48-8536-A62895ABE7A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B9A76-DADD-4091-8304-CC3A03B5D35A}" type="pres">
      <dgm:prSet presAssocID="{95BE9CC6-FA0D-4A2E-9104-6CAAE055420D}" presName="spacer" presStyleCnt="0"/>
      <dgm:spPr/>
    </dgm:pt>
    <dgm:pt modelId="{F08A066F-46D6-42E7-A99F-B7E9DE3C7615}" type="pres">
      <dgm:prSet presAssocID="{788040D3-2681-44FD-98C6-9DC53B5C73F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9496D-B885-4EB9-86A6-A37DDB2E90CB}" type="pres">
      <dgm:prSet presAssocID="{C371284B-6574-4A92-8308-04E76C06B4B5}" presName="spacer" presStyleCnt="0"/>
      <dgm:spPr/>
    </dgm:pt>
    <dgm:pt modelId="{7504768B-59AB-48E1-B6CA-92F39335542F}" type="pres">
      <dgm:prSet presAssocID="{6D0459C1-67D4-4970-BDDE-5B9178501E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9D0F4-D9A4-4F36-A1BB-304238B600DF}" type="pres">
      <dgm:prSet presAssocID="{60FB08FE-0699-4A6A-8AB0-487568982EE6}" presName="spacer" presStyleCnt="0"/>
      <dgm:spPr/>
    </dgm:pt>
    <dgm:pt modelId="{3BAD8F9E-37F8-476A-B550-908E07562442}" type="pres">
      <dgm:prSet presAssocID="{B3F13709-D572-4998-9FDA-BCBE1231999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D8668-09B1-44B2-83A9-F4EB2936D845}" srcId="{DDAF59FB-F571-4D45-9123-75DE1592A887}" destId="{CE4DA3A3-9341-4625-9594-68B3051815EC}" srcOrd="0" destOrd="0" parTransId="{FE069185-B480-4EBB-A2D5-B1B3277608F5}" sibTransId="{A22AA4A0-2006-4A3E-9A40-816C3735C8FD}"/>
    <dgm:cxn modelId="{FAE718E0-4E59-4135-A8F0-3BF786975F72}" type="presOf" srcId="{B3F13709-D572-4998-9FDA-BCBE12319994}" destId="{3BAD8F9E-37F8-476A-B550-908E07562442}" srcOrd="0" destOrd="0" presId="urn:microsoft.com/office/officeart/2005/8/layout/vList2"/>
    <dgm:cxn modelId="{1FFCE971-A757-467E-AB58-5151742922C8}" type="presOf" srcId="{788040D3-2681-44FD-98C6-9DC53B5C73FC}" destId="{F08A066F-46D6-42E7-A99F-B7E9DE3C7615}" srcOrd="0" destOrd="0" presId="urn:microsoft.com/office/officeart/2005/8/layout/vList2"/>
    <dgm:cxn modelId="{DC3E7D71-C514-44B4-AA88-379F38840E58}" srcId="{DDAF59FB-F571-4D45-9123-75DE1592A887}" destId="{788040D3-2681-44FD-98C6-9DC53B5C73FC}" srcOrd="4" destOrd="0" parTransId="{C78D52B2-9363-423E-BF4D-7B835734D9A1}" sibTransId="{C371284B-6574-4A92-8308-04E76C06B4B5}"/>
    <dgm:cxn modelId="{B7404247-5FAA-490F-B13E-04E2CBE7BF5C}" type="presOf" srcId="{6D0459C1-67D4-4970-BDDE-5B9178501E44}" destId="{7504768B-59AB-48E1-B6CA-92F39335542F}" srcOrd="0" destOrd="0" presId="urn:microsoft.com/office/officeart/2005/8/layout/vList2"/>
    <dgm:cxn modelId="{95DA43D4-7B60-4A6A-932E-ADF5C50C64DA}" type="presOf" srcId="{CE4DA3A3-9341-4625-9594-68B3051815EC}" destId="{6E8371DB-8B5A-4E30-AB0A-C9514C78372A}" srcOrd="0" destOrd="0" presId="urn:microsoft.com/office/officeart/2005/8/layout/vList2"/>
    <dgm:cxn modelId="{7D4CC4B9-3252-4AB9-A846-21D95C540206}" srcId="{DDAF59FB-F571-4D45-9123-75DE1592A887}" destId="{6D0459C1-67D4-4970-BDDE-5B9178501E44}" srcOrd="5" destOrd="0" parTransId="{727B51CA-4C7C-411C-8D2E-4E7898F91E0D}" sibTransId="{60FB08FE-0699-4A6A-8AB0-487568982EE6}"/>
    <dgm:cxn modelId="{82D06EBE-8196-44C8-8703-6CF25CD0345F}" srcId="{DDAF59FB-F571-4D45-9123-75DE1592A887}" destId="{72880873-1392-4BCD-8549-D3FDBF9418F1}" srcOrd="1" destOrd="0" parTransId="{5639A66F-3DF5-4162-8859-203F6A21D65A}" sibTransId="{9BA0B05B-09E1-4745-A952-0381384395B6}"/>
    <dgm:cxn modelId="{360048CD-3C7A-4301-9DBD-748F7432A67A}" srcId="{DDAF59FB-F571-4D45-9123-75DE1592A887}" destId="{13666ACC-818E-4E48-8536-A62895ABE7A5}" srcOrd="3" destOrd="0" parTransId="{70D8937D-5366-407D-B938-FB258EA5B6E4}" sibTransId="{95BE9CC6-FA0D-4A2E-9104-6CAAE055420D}"/>
    <dgm:cxn modelId="{58307B5D-1ED6-4BA5-A07D-2B5123B5CCD0}" type="presOf" srcId="{72880873-1392-4BCD-8549-D3FDBF9418F1}" destId="{EBD6CF33-53F6-4D89-80DD-0795C226D64E}" srcOrd="0" destOrd="0" presId="urn:microsoft.com/office/officeart/2005/8/layout/vList2"/>
    <dgm:cxn modelId="{658A8D87-BFAD-4DD5-BAE4-56EB43A9A728}" srcId="{DDAF59FB-F571-4D45-9123-75DE1592A887}" destId="{CD2038CD-8450-498A-9CDB-D2214280BDA8}" srcOrd="2" destOrd="0" parTransId="{BBF857A9-6004-4BEB-BF59-3E14E5CDE47A}" sibTransId="{DD4D2827-DEC1-4C62-9046-4ECC72CDBB4D}"/>
    <dgm:cxn modelId="{9D4BA9D9-14BF-41DD-92CB-622EC0F62775}" type="presOf" srcId="{13666ACC-818E-4E48-8536-A62895ABE7A5}" destId="{8D3B4CC6-1ED3-4F11-A6D0-DE6D673EBE64}" srcOrd="0" destOrd="0" presId="urn:microsoft.com/office/officeart/2005/8/layout/vList2"/>
    <dgm:cxn modelId="{F67A9D77-DB7A-4DA9-A901-285470C8F158}" type="presOf" srcId="{DDAF59FB-F571-4D45-9123-75DE1592A887}" destId="{2CF379B7-F515-4299-997A-3584419B84B0}" srcOrd="0" destOrd="0" presId="urn:microsoft.com/office/officeart/2005/8/layout/vList2"/>
    <dgm:cxn modelId="{0F5F85F3-0297-4B33-B9BC-634BD5715CB5}" srcId="{DDAF59FB-F571-4D45-9123-75DE1592A887}" destId="{B3F13709-D572-4998-9FDA-BCBE12319994}" srcOrd="6" destOrd="0" parTransId="{237C8CBD-74AC-4B0E-BFB7-52900B160137}" sibTransId="{7F6AB04C-9A67-4B7C-AC0F-1764C427C39C}"/>
    <dgm:cxn modelId="{6CA688ED-AB3E-48B1-8B90-BFA418C8C1C5}" type="presOf" srcId="{CD2038CD-8450-498A-9CDB-D2214280BDA8}" destId="{7F1C587B-6A61-4F52-AC64-B359CF029974}" srcOrd="0" destOrd="0" presId="urn:microsoft.com/office/officeart/2005/8/layout/vList2"/>
    <dgm:cxn modelId="{52BFC2F1-54B0-4DB0-9228-DE44DF5B12B1}" type="presParOf" srcId="{2CF379B7-F515-4299-997A-3584419B84B0}" destId="{6E8371DB-8B5A-4E30-AB0A-C9514C78372A}" srcOrd="0" destOrd="0" presId="urn:microsoft.com/office/officeart/2005/8/layout/vList2"/>
    <dgm:cxn modelId="{234CCD43-BBC3-4497-92AC-859402A36F97}" type="presParOf" srcId="{2CF379B7-F515-4299-997A-3584419B84B0}" destId="{4AE5D461-D3C3-43F4-AC6B-1870F0484672}" srcOrd="1" destOrd="0" presId="urn:microsoft.com/office/officeart/2005/8/layout/vList2"/>
    <dgm:cxn modelId="{DDFDFAE9-317D-4B13-A78F-8992C9179E1A}" type="presParOf" srcId="{2CF379B7-F515-4299-997A-3584419B84B0}" destId="{EBD6CF33-53F6-4D89-80DD-0795C226D64E}" srcOrd="2" destOrd="0" presId="urn:microsoft.com/office/officeart/2005/8/layout/vList2"/>
    <dgm:cxn modelId="{78C2412D-F11B-433F-A23F-9C1F08CD3459}" type="presParOf" srcId="{2CF379B7-F515-4299-997A-3584419B84B0}" destId="{4707CA3D-26F2-4EC4-93B7-AF78B632E43A}" srcOrd="3" destOrd="0" presId="urn:microsoft.com/office/officeart/2005/8/layout/vList2"/>
    <dgm:cxn modelId="{B1F1E1A7-3F01-4153-A0B4-38830D6C423D}" type="presParOf" srcId="{2CF379B7-F515-4299-997A-3584419B84B0}" destId="{7F1C587B-6A61-4F52-AC64-B359CF029974}" srcOrd="4" destOrd="0" presId="urn:microsoft.com/office/officeart/2005/8/layout/vList2"/>
    <dgm:cxn modelId="{CE7C35FC-F43F-44A5-AAB5-C4B72DDA0C72}" type="presParOf" srcId="{2CF379B7-F515-4299-997A-3584419B84B0}" destId="{0F9DC409-552D-4F2C-A429-402CB42297F8}" srcOrd="5" destOrd="0" presId="urn:microsoft.com/office/officeart/2005/8/layout/vList2"/>
    <dgm:cxn modelId="{20104A98-A96C-43D3-A4BA-2D678ECBCAA8}" type="presParOf" srcId="{2CF379B7-F515-4299-997A-3584419B84B0}" destId="{8D3B4CC6-1ED3-4F11-A6D0-DE6D673EBE64}" srcOrd="6" destOrd="0" presId="urn:microsoft.com/office/officeart/2005/8/layout/vList2"/>
    <dgm:cxn modelId="{760FBC74-770D-43DB-9E9B-D07750223688}" type="presParOf" srcId="{2CF379B7-F515-4299-997A-3584419B84B0}" destId="{24DB9A76-DADD-4091-8304-CC3A03B5D35A}" srcOrd="7" destOrd="0" presId="urn:microsoft.com/office/officeart/2005/8/layout/vList2"/>
    <dgm:cxn modelId="{C58CEC88-76B1-44FD-AEAF-2ED2CF384A0F}" type="presParOf" srcId="{2CF379B7-F515-4299-997A-3584419B84B0}" destId="{F08A066F-46D6-42E7-A99F-B7E9DE3C7615}" srcOrd="8" destOrd="0" presId="urn:microsoft.com/office/officeart/2005/8/layout/vList2"/>
    <dgm:cxn modelId="{C9BA2111-E9FA-46E1-95EF-C76832253C7B}" type="presParOf" srcId="{2CF379B7-F515-4299-997A-3584419B84B0}" destId="{40B9496D-B885-4EB9-86A6-A37DDB2E90CB}" srcOrd="9" destOrd="0" presId="urn:microsoft.com/office/officeart/2005/8/layout/vList2"/>
    <dgm:cxn modelId="{93F42276-1748-410A-AC11-40BAAB856800}" type="presParOf" srcId="{2CF379B7-F515-4299-997A-3584419B84B0}" destId="{7504768B-59AB-48E1-B6CA-92F39335542F}" srcOrd="10" destOrd="0" presId="urn:microsoft.com/office/officeart/2005/8/layout/vList2"/>
    <dgm:cxn modelId="{71901FA3-D3F3-4852-86C6-70DF4952FA49}" type="presParOf" srcId="{2CF379B7-F515-4299-997A-3584419B84B0}" destId="{BBE9D0F4-D9A4-4F36-A1BB-304238B600DF}" srcOrd="11" destOrd="0" presId="urn:microsoft.com/office/officeart/2005/8/layout/vList2"/>
    <dgm:cxn modelId="{D31C8D8B-C54F-4FD6-BDB8-1F41B252F5EC}" type="presParOf" srcId="{2CF379B7-F515-4299-997A-3584419B84B0}" destId="{3BAD8F9E-37F8-476A-B550-908E0756244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D93386-6E1D-4D5A-A8FC-AA28F74796B2}" type="doc">
      <dgm:prSet loTypeId="urn:microsoft.com/office/officeart/2005/8/layout/vList5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2B67032-B3E9-4B51-BEB5-61661ACF9810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700" b="1" dirty="0" smtClean="0">
              <a:latin typeface="+mj-lt"/>
            </a:rPr>
            <a:t>сокращения недоимки</a:t>
          </a:r>
          <a:endParaRPr lang="ru-RU" sz="1700" b="1" dirty="0">
            <a:latin typeface="+mj-lt"/>
          </a:endParaRPr>
        </a:p>
      </dgm:t>
    </dgm:pt>
    <dgm:pt modelId="{E115B881-8030-4050-B1BC-2DDF905D60BD}" type="parTrans" cxnId="{F6922839-9843-48D1-8FAA-1E5073DEC5D6}">
      <dgm:prSet/>
      <dgm:spPr/>
      <dgm:t>
        <a:bodyPr/>
        <a:lstStyle/>
        <a:p>
          <a:endParaRPr lang="ru-RU"/>
        </a:p>
      </dgm:t>
    </dgm:pt>
    <dgm:pt modelId="{825C8A5E-E82F-4097-9BBD-328DB44A2DA7}" type="sibTrans" cxnId="{F6922839-9843-48D1-8FAA-1E5073DEC5D6}">
      <dgm:prSet/>
      <dgm:spPr/>
      <dgm:t>
        <a:bodyPr/>
        <a:lstStyle/>
        <a:p>
          <a:endParaRPr lang="ru-RU"/>
        </a:p>
      </dgm:t>
    </dgm:pt>
    <dgm:pt modelId="{422038CA-2407-4EC8-9A87-CD1555BECB9F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+mj-lt"/>
            </a:rPr>
            <a:t>повышения производительности труда</a:t>
          </a:r>
          <a:endParaRPr lang="ru-RU" sz="1800" b="1" dirty="0">
            <a:latin typeface="+mj-lt"/>
          </a:endParaRPr>
        </a:p>
      </dgm:t>
    </dgm:pt>
    <dgm:pt modelId="{72EE97E6-2A4B-42A6-9A62-C27F4F2EFED9}" type="parTrans" cxnId="{5E628193-00BC-4484-A8D8-F94545948F0A}">
      <dgm:prSet/>
      <dgm:spPr/>
      <dgm:t>
        <a:bodyPr/>
        <a:lstStyle/>
        <a:p>
          <a:endParaRPr lang="ru-RU"/>
        </a:p>
      </dgm:t>
    </dgm:pt>
    <dgm:pt modelId="{D982390A-561A-49EF-AB6A-0961BF368FA6}" type="sibTrans" cxnId="{5E628193-00BC-4484-A8D8-F94545948F0A}">
      <dgm:prSet/>
      <dgm:spPr/>
      <dgm:t>
        <a:bodyPr/>
        <a:lstStyle/>
        <a:p>
          <a:endParaRPr lang="ru-RU"/>
        </a:p>
      </dgm:t>
    </dgm:pt>
    <dgm:pt modelId="{B1D26599-E6F9-4FFD-8D8F-51668B943C34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+mj-lt"/>
            </a:rPr>
            <a:t>роста прибыли прибыльных организаций</a:t>
          </a:r>
          <a:endParaRPr lang="ru-RU" sz="1800" b="1" dirty="0">
            <a:latin typeface="+mj-lt"/>
          </a:endParaRPr>
        </a:p>
      </dgm:t>
    </dgm:pt>
    <dgm:pt modelId="{C5F7BB45-9AC0-44AD-875D-1493C18C72CC}" type="parTrans" cxnId="{2C03130A-EAA2-4019-A413-092053DA8D23}">
      <dgm:prSet/>
      <dgm:spPr/>
      <dgm:t>
        <a:bodyPr/>
        <a:lstStyle/>
        <a:p>
          <a:endParaRPr lang="ru-RU"/>
        </a:p>
      </dgm:t>
    </dgm:pt>
    <dgm:pt modelId="{80EF7D44-0674-45E9-B0DA-FED9E60A90E4}" type="sibTrans" cxnId="{2C03130A-EAA2-4019-A413-092053DA8D23}">
      <dgm:prSet/>
      <dgm:spPr/>
      <dgm:t>
        <a:bodyPr/>
        <a:lstStyle/>
        <a:p>
          <a:endParaRPr lang="ru-RU"/>
        </a:p>
      </dgm:t>
    </dgm:pt>
    <dgm:pt modelId="{FBCD7321-B31A-489A-AA41-1C0BDF1EA83C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+mj-lt"/>
              <a:ea typeface="+mn-ea"/>
              <a:cs typeface="+mn-cs"/>
            </a:rPr>
            <a:t>создания оптимальных условий, способствующих качеству инвестиционного климата и модернизации производства</a:t>
          </a:r>
          <a:endParaRPr lang="ru-RU" sz="1800" b="1" dirty="0">
            <a:latin typeface="+mj-lt"/>
          </a:endParaRPr>
        </a:p>
      </dgm:t>
    </dgm:pt>
    <dgm:pt modelId="{0C83833F-841A-46FB-89DA-F64A487751D2}" type="parTrans" cxnId="{11D9854F-2CB0-4F41-80A5-09A59FFBF036}">
      <dgm:prSet/>
      <dgm:spPr/>
      <dgm:t>
        <a:bodyPr/>
        <a:lstStyle/>
        <a:p>
          <a:endParaRPr lang="ru-RU"/>
        </a:p>
      </dgm:t>
    </dgm:pt>
    <dgm:pt modelId="{B2BEFD33-47BE-4ACB-87EC-BE82277E81B9}" type="sibTrans" cxnId="{11D9854F-2CB0-4F41-80A5-09A59FFBF036}">
      <dgm:prSet/>
      <dgm:spPr/>
      <dgm:t>
        <a:bodyPr/>
        <a:lstStyle/>
        <a:p>
          <a:endParaRPr lang="ru-RU"/>
        </a:p>
      </dgm:t>
    </dgm:pt>
    <dgm:pt modelId="{236D08FF-89CB-49A8-9178-3FD743E7BED1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latin typeface="+mj-lt"/>
              <a:ea typeface="+mn-ea"/>
              <a:cs typeface="+mn-cs"/>
            </a:rPr>
            <a:t>укрепления позиций малого бизнеса в экономике </a:t>
          </a:r>
          <a:r>
            <a:rPr lang="ru-RU" b="1" dirty="0" smtClean="0">
              <a:latin typeface="+mj-lt"/>
            </a:rPr>
            <a:t>Краснополянского сельского поселения</a:t>
          </a:r>
          <a:endParaRPr lang="ru-RU" b="1" dirty="0">
            <a:latin typeface="+mj-lt"/>
            <a:ea typeface="+mn-ea"/>
            <a:cs typeface="+mn-cs"/>
          </a:endParaRPr>
        </a:p>
      </dgm:t>
    </dgm:pt>
    <dgm:pt modelId="{061035AB-76EF-41BD-9767-D8F454E1942C}" type="parTrans" cxnId="{364C8464-1AAC-4012-AABD-5FF793003F40}">
      <dgm:prSet/>
      <dgm:spPr/>
      <dgm:t>
        <a:bodyPr/>
        <a:lstStyle/>
        <a:p>
          <a:endParaRPr lang="ru-RU"/>
        </a:p>
      </dgm:t>
    </dgm:pt>
    <dgm:pt modelId="{C39B0A34-BFFC-4345-9B3D-2B4926BEA923}" type="sibTrans" cxnId="{364C8464-1AAC-4012-AABD-5FF793003F40}">
      <dgm:prSet/>
      <dgm:spPr/>
      <dgm:t>
        <a:bodyPr/>
        <a:lstStyle/>
        <a:p>
          <a:endParaRPr lang="ru-RU"/>
        </a:p>
      </dgm:t>
    </dgm:pt>
    <dgm:pt modelId="{4756C81F-64FC-4769-AC79-3C5DB6C0443F}" type="pres">
      <dgm:prSet presAssocID="{DED93386-6E1D-4D5A-A8FC-AA28F74796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49D53D-B9BF-4200-89E9-4842C3528E0A}" type="pres">
      <dgm:prSet presAssocID="{82B67032-B3E9-4B51-BEB5-61661ACF9810}" presName="linNode" presStyleCnt="0"/>
      <dgm:spPr/>
    </dgm:pt>
    <dgm:pt modelId="{684464F7-E469-4E7F-9458-B0D0895D2BAB}" type="pres">
      <dgm:prSet presAssocID="{82B67032-B3E9-4B51-BEB5-61661ACF9810}" presName="parentText" presStyleLbl="node1" presStyleIdx="0" presStyleCnt="5" custScaleX="95798" custScaleY="19637" custLinFactNeighborX="-51028" custLinFactNeighborY="37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A70D4-3B92-46F7-B55B-763675D71A59}" type="pres">
      <dgm:prSet presAssocID="{825C8A5E-E82F-4097-9BBD-328DB44A2DA7}" presName="sp" presStyleCnt="0"/>
      <dgm:spPr/>
    </dgm:pt>
    <dgm:pt modelId="{EE63B283-9DF2-4437-94CE-3B4AA048B108}" type="pres">
      <dgm:prSet presAssocID="{B1D26599-E6F9-4FFD-8D8F-51668B943C34}" presName="linNode" presStyleCnt="0"/>
      <dgm:spPr/>
    </dgm:pt>
    <dgm:pt modelId="{A1569ACB-8B18-4210-8C3D-AFA6CC689D6E}" type="pres">
      <dgm:prSet presAssocID="{B1D26599-E6F9-4FFD-8D8F-51668B943C34}" presName="parentText" presStyleLbl="node1" presStyleIdx="1" presStyleCnt="5" custAng="0" custScaleX="125125" custScaleY="35562" custLinFactNeighborX="-64940" custLinFactNeighborY="3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B9E2D-D38E-4042-AD4C-CC7681A1C232}" type="pres">
      <dgm:prSet presAssocID="{80EF7D44-0674-45E9-B0DA-FED9E60A90E4}" presName="sp" presStyleCnt="0"/>
      <dgm:spPr/>
    </dgm:pt>
    <dgm:pt modelId="{470B8903-DBA1-4DD1-A330-1B69FAA7CF00}" type="pres">
      <dgm:prSet presAssocID="{422038CA-2407-4EC8-9A87-CD1555BECB9F}" presName="linNode" presStyleCnt="0"/>
      <dgm:spPr/>
    </dgm:pt>
    <dgm:pt modelId="{581287EC-435B-42DE-8B81-971CFF6FEFDD}" type="pres">
      <dgm:prSet presAssocID="{422038CA-2407-4EC8-9A87-CD1555BECB9F}" presName="parentText" presStyleLbl="node1" presStyleIdx="2" presStyleCnt="5" custScaleX="113679" custScaleY="36094" custLinFactNeighborX="73944" custLinFactNeighborY="-614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0A93A-25CC-4491-9218-07403C863AFD}" type="pres">
      <dgm:prSet presAssocID="{D982390A-561A-49EF-AB6A-0961BF368FA6}" presName="sp" presStyleCnt="0"/>
      <dgm:spPr/>
    </dgm:pt>
    <dgm:pt modelId="{B8A35600-EBF4-461F-89B3-4C6E43F67552}" type="pres">
      <dgm:prSet presAssocID="{FBCD7321-B31A-489A-AA41-1C0BDF1EA83C}" presName="linNode" presStyleCnt="0"/>
      <dgm:spPr/>
    </dgm:pt>
    <dgm:pt modelId="{663BFBA2-14D8-46DF-84A7-50B382A1B600}" type="pres">
      <dgm:prSet presAssocID="{FBCD7321-B31A-489A-AA41-1C0BDF1EA83C}" presName="parentText" presStyleLbl="node1" presStyleIdx="3" presStyleCnt="5" custAng="0" custScaleX="120481" custScaleY="86605" custLinFactNeighborX="-64984" custLinFactNeighborY="-341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35B6B-23CE-409B-B3F5-8B293CF9B2CE}" type="pres">
      <dgm:prSet presAssocID="{B2BEFD33-47BE-4ACB-87EC-BE82277E81B9}" presName="sp" presStyleCnt="0"/>
      <dgm:spPr/>
    </dgm:pt>
    <dgm:pt modelId="{4338E74D-F479-43AD-A70A-07034FC7216A}" type="pres">
      <dgm:prSet presAssocID="{236D08FF-89CB-49A8-9178-3FD743E7BED1}" presName="linNode" presStyleCnt="0"/>
      <dgm:spPr/>
    </dgm:pt>
    <dgm:pt modelId="{EEE976D0-FCA2-4E20-B34A-A70B02C33582}" type="pres">
      <dgm:prSet presAssocID="{236D08FF-89CB-49A8-9178-3FD743E7BED1}" presName="parentText" presStyleLbl="node1" presStyleIdx="4" presStyleCnt="5" custFlipHor="0" custScaleX="119512" custScaleY="44175" custLinFactNeighborX="71666" custLinFactNeighborY="-179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2F771C-00CE-4C15-BFC5-EF2BE9C87BCB}" type="presOf" srcId="{422038CA-2407-4EC8-9A87-CD1555BECB9F}" destId="{581287EC-435B-42DE-8B81-971CFF6FEFDD}" srcOrd="0" destOrd="0" presId="urn:microsoft.com/office/officeart/2005/8/layout/vList5"/>
    <dgm:cxn modelId="{1D5F0A40-8B40-4DB4-A93A-048E06F3D7C9}" type="presOf" srcId="{B1D26599-E6F9-4FFD-8D8F-51668B943C34}" destId="{A1569ACB-8B18-4210-8C3D-AFA6CC689D6E}" srcOrd="0" destOrd="0" presId="urn:microsoft.com/office/officeart/2005/8/layout/vList5"/>
    <dgm:cxn modelId="{712B1A6A-F679-4D06-A703-D9DBC3FC0939}" type="presOf" srcId="{FBCD7321-B31A-489A-AA41-1C0BDF1EA83C}" destId="{663BFBA2-14D8-46DF-84A7-50B382A1B600}" srcOrd="0" destOrd="0" presId="urn:microsoft.com/office/officeart/2005/8/layout/vList5"/>
    <dgm:cxn modelId="{F6922839-9843-48D1-8FAA-1E5073DEC5D6}" srcId="{DED93386-6E1D-4D5A-A8FC-AA28F74796B2}" destId="{82B67032-B3E9-4B51-BEB5-61661ACF9810}" srcOrd="0" destOrd="0" parTransId="{E115B881-8030-4050-B1BC-2DDF905D60BD}" sibTransId="{825C8A5E-E82F-4097-9BBD-328DB44A2DA7}"/>
    <dgm:cxn modelId="{11D9854F-2CB0-4F41-80A5-09A59FFBF036}" srcId="{DED93386-6E1D-4D5A-A8FC-AA28F74796B2}" destId="{FBCD7321-B31A-489A-AA41-1C0BDF1EA83C}" srcOrd="3" destOrd="0" parTransId="{0C83833F-841A-46FB-89DA-F64A487751D2}" sibTransId="{B2BEFD33-47BE-4ACB-87EC-BE82277E81B9}"/>
    <dgm:cxn modelId="{364C8464-1AAC-4012-AABD-5FF793003F40}" srcId="{DED93386-6E1D-4D5A-A8FC-AA28F74796B2}" destId="{236D08FF-89CB-49A8-9178-3FD743E7BED1}" srcOrd="4" destOrd="0" parTransId="{061035AB-76EF-41BD-9767-D8F454E1942C}" sibTransId="{C39B0A34-BFFC-4345-9B3D-2B4926BEA923}"/>
    <dgm:cxn modelId="{2C03130A-EAA2-4019-A413-092053DA8D23}" srcId="{DED93386-6E1D-4D5A-A8FC-AA28F74796B2}" destId="{B1D26599-E6F9-4FFD-8D8F-51668B943C34}" srcOrd="1" destOrd="0" parTransId="{C5F7BB45-9AC0-44AD-875D-1493C18C72CC}" sibTransId="{80EF7D44-0674-45E9-B0DA-FED9E60A90E4}"/>
    <dgm:cxn modelId="{51C076A8-1A7B-47C6-9423-27E98C7A3181}" type="presOf" srcId="{DED93386-6E1D-4D5A-A8FC-AA28F74796B2}" destId="{4756C81F-64FC-4769-AC79-3C5DB6C0443F}" srcOrd="0" destOrd="0" presId="urn:microsoft.com/office/officeart/2005/8/layout/vList5"/>
    <dgm:cxn modelId="{5E628193-00BC-4484-A8D8-F94545948F0A}" srcId="{DED93386-6E1D-4D5A-A8FC-AA28F74796B2}" destId="{422038CA-2407-4EC8-9A87-CD1555BECB9F}" srcOrd="2" destOrd="0" parTransId="{72EE97E6-2A4B-42A6-9A62-C27F4F2EFED9}" sibTransId="{D982390A-561A-49EF-AB6A-0961BF368FA6}"/>
    <dgm:cxn modelId="{129AE599-CC1B-4F0E-AF03-C52564D47F00}" type="presOf" srcId="{236D08FF-89CB-49A8-9178-3FD743E7BED1}" destId="{EEE976D0-FCA2-4E20-B34A-A70B02C33582}" srcOrd="0" destOrd="0" presId="urn:microsoft.com/office/officeart/2005/8/layout/vList5"/>
    <dgm:cxn modelId="{5CF970CD-C33D-41E1-8395-A954B3058AA6}" type="presOf" srcId="{82B67032-B3E9-4B51-BEB5-61661ACF9810}" destId="{684464F7-E469-4E7F-9458-B0D0895D2BAB}" srcOrd="0" destOrd="0" presId="urn:microsoft.com/office/officeart/2005/8/layout/vList5"/>
    <dgm:cxn modelId="{72A096A3-DD28-41BA-9446-F80428164683}" type="presParOf" srcId="{4756C81F-64FC-4769-AC79-3C5DB6C0443F}" destId="{E049D53D-B9BF-4200-89E9-4842C3528E0A}" srcOrd="0" destOrd="0" presId="urn:microsoft.com/office/officeart/2005/8/layout/vList5"/>
    <dgm:cxn modelId="{F7AEC57A-C10F-432D-8D95-B53541E8BBBB}" type="presParOf" srcId="{E049D53D-B9BF-4200-89E9-4842C3528E0A}" destId="{684464F7-E469-4E7F-9458-B0D0895D2BAB}" srcOrd="0" destOrd="0" presId="urn:microsoft.com/office/officeart/2005/8/layout/vList5"/>
    <dgm:cxn modelId="{1C0C9360-980A-4331-908B-66E89D93F528}" type="presParOf" srcId="{4756C81F-64FC-4769-AC79-3C5DB6C0443F}" destId="{04CA70D4-3B92-46F7-B55B-763675D71A59}" srcOrd="1" destOrd="0" presId="urn:microsoft.com/office/officeart/2005/8/layout/vList5"/>
    <dgm:cxn modelId="{1A2FE21D-F1BF-4385-9DAB-B6C49C819E9D}" type="presParOf" srcId="{4756C81F-64FC-4769-AC79-3C5DB6C0443F}" destId="{EE63B283-9DF2-4437-94CE-3B4AA048B108}" srcOrd="2" destOrd="0" presId="urn:microsoft.com/office/officeart/2005/8/layout/vList5"/>
    <dgm:cxn modelId="{19FD89D7-FCBF-419A-A24D-DF71117E3CFE}" type="presParOf" srcId="{EE63B283-9DF2-4437-94CE-3B4AA048B108}" destId="{A1569ACB-8B18-4210-8C3D-AFA6CC689D6E}" srcOrd="0" destOrd="0" presId="urn:microsoft.com/office/officeart/2005/8/layout/vList5"/>
    <dgm:cxn modelId="{B01BBA12-C84A-4FA9-A2DD-09EC5BC9B92A}" type="presParOf" srcId="{4756C81F-64FC-4769-AC79-3C5DB6C0443F}" destId="{1A5B9E2D-D38E-4042-AD4C-CC7681A1C232}" srcOrd="3" destOrd="0" presId="urn:microsoft.com/office/officeart/2005/8/layout/vList5"/>
    <dgm:cxn modelId="{5A290761-1229-4FBB-A664-5DDF1FB7DCA0}" type="presParOf" srcId="{4756C81F-64FC-4769-AC79-3C5DB6C0443F}" destId="{470B8903-DBA1-4DD1-A330-1B69FAA7CF00}" srcOrd="4" destOrd="0" presId="urn:microsoft.com/office/officeart/2005/8/layout/vList5"/>
    <dgm:cxn modelId="{E4564981-610A-4DBF-9E83-34F25082EC54}" type="presParOf" srcId="{470B8903-DBA1-4DD1-A330-1B69FAA7CF00}" destId="{581287EC-435B-42DE-8B81-971CFF6FEFDD}" srcOrd="0" destOrd="0" presId="urn:microsoft.com/office/officeart/2005/8/layout/vList5"/>
    <dgm:cxn modelId="{49CA3B35-57C1-4D3B-8588-EBBEB0924834}" type="presParOf" srcId="{4756C81F-64FC-4769-AC79-3C5DB6C0443F}" destId="{3740A93A-25CC-4491-9218-07403C863AFD}" srcOrd="5" destOrd="0" presId="urn:microsoft.com/office/officeart/2005/8/layout/vList5"/>
    <dgm:cxn modelId="{DE6D4FBA-577E-4E96-BC42-C7F176FD7B08}" type="presParOf" srcId="{4756C81F-64FC-4769-AC79-3C5DB6C0443F}" destId="{B8A35600-EBF4-461F-89B3-4C6E43F67552}" srcOrd="6" destOrd="0" presId="urn:microsoft.com/office/officeart/2005/8/layout/vList5"/>
    <dgm:cxn modelId="{E7602FED-B456-4821-A994-BDCEFB768DA3}" type="presParOf" srcId="{B8A35600-EBF4-461F-89B3-4C6E43F67552}" destId="{663BFBA2-14D8-46DF-84A7-50B382A1B600}" srcOrd="0" destOrd="0" presId="urn:microsoft.com/office/officeart/2005/8/layout/vList5"/>
    <dgm:cxn modelId="{5B504320-FAD1-4807-BC33-92A440C79064}" type="presParOf" srcId="{4756C81F-64FC-4769-AC79-3C5DB6C0443F}" destId="{58835B6B-23CE-409B-B3F5-8B293CF9B2CE}" srcOrd="7" destOrd="0" presId="urn:microsoft.com/office/officeart/2005/8/layout/vList5"/>
    <dgm:cxn modelId="{DA3BF05B-64E2-4E2B-B482-07520228680D}" type="presParOf" srcId="{4756C81F-64FC-4769-AC79-3C5DB6C0443F}" destId="{4338E74D-F479-43AD-A70A-07034FC7216A}" srcOrd="8" destOrd="0" presId="urn:microsoft.com/office/officeart/2005/8/layout/vList5"/>
    <dgm:cxn modelId="{BD235B13-16E4-4A5A-8F1E-F12236891424}" type="presParOf" srcId="{4338E74D-F479-43AD-A70A-07034FC7216A}" destId="{EEE976D0-FCA2-4E20-B34A-A70B02C33582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371DB-8B5A-4E30-AB0A-C9514C78372A}">
      <dsp:nvSpPr>
        <dsp:cNvPr id="0" name=""/>
        <dsp:cNvSpPr/>
      </dsp:nvSpPr>
      <dsp:spPr>
        <a:xfrm>
          <a:off x="0" y="1216"/>
          <a:ext cx="8928992" cy="6981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проведение эффективной бюджетной политики</a:t>
          </a:r>
          <a:endParaRPr lang="ru-RU" sz="2000" b="1" kern="1200" dirty="0">
            <a:latin typeface="+mj-lt"/>
          </a:endParaRPr>
        </a:p>
      </dsp:txBody>
      <dsp:txXfrm>
        <a:off x="0" y="1216"/>
        <a:ext cx="8928992" cy="698115"/>
      </dsp:txXfrm>
    </dsp:sp>
    <dsp:sp modelId="{EBD6CF33-53F6-4D89-80DD-0795C226D64E}">
      <dsp:nvSpPr>
        <dsp:cNvPr id="0" name=""/>
        <dsp:cNvSpPr/>
      </dsp:nvSpPr>
      <dsp:spPr>
        <a:xfrm>
          <a:off x="0" y="702741"/>
          <a:ext cx="8928992" cy="6981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формирование устойчивой собственной доходной базы и        создание стимулов по ее наращиванию</a:t>
          </a:r>
          <a:endParaRPr lang="ru-RU" sz="2000" b="1" kern="1200" dirty="0">
            <a:latin typeface="+mj-lt"/>
          </a:endParaRPr>
        </a:p>
      </dsp:txBody>
      <dsp:txXfrm>
        <a:off x="0" y="702741"/>
        <a:ext cx="8928992" cy="698115"/>
      </dsp:txXfrm>
    </dsp:sp>
    <dsp:sp modelId="{7F1C587B-6A61-4F52-AC64-B359CF029974}">
      <dsp:nvSpPr>
        <dsp:cNvPr id="0" name=""/>
        <dsp:cNvSpPr/>
      </dsp:nvSpPr>
      <dsp:spPr>
        <a:xfrm>
          <a:off x="0" y="1423884"/>
          <a:ext cx="8928992" cy="6981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обеспечение сбалансированности бюджета</a:t>
          </a:r>
          <a:endParaRPr lang="ru-RU" sz="2000" b="1" kern="1200" dirty="0">
            <a:latin typeface="+mj-lt"/>
          </a:endParaRPr>
        </a:p>
      </dsp:txBody>
      <dsp:txXfrm>
        <a:off x="0" y="1423884"/>
        <a:ext cx="8928992" cy="698115"/>
      </dsp:txXfrm>
    </dsp:sp>
    <dsp:sp modelId="{8D3B4CC6-1ED3-4F11-A6D0-DE6D673EBE64}">
      <dsp:nvSpPr>
        <dsp:cNvPr id="0" name=""/>
        <dsp:cNvSpPr/>
      </dsp:nvSpPr>
      <dsp:spPr>
        <a:xfrm>
          <a:off x="0" y="2135218"/>
          <a:ext cx="8928992" cy="6981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снижение дотационности бюджета</a:t>
          </a:r>
          <a:endParaRPr lang="ru-RU" sz="2000" b="1" kern="1200" dirty="0">
            <a:latin typeface="+mj-lt"/>
          </a:endParaRPr>
        </a:p>
      </dsp:txBody>
      <dsp:txXfrm>
        <a:off x="0" y="2135218"/>
        <a:ext cx="8928992" cy="698115"/>
      </dsp:txXfrm>
    </dsp:sp>
    <dsp:sp modelId="{F08A066F-46D6-42E7-A99F-B7E9DE3C7615}">
      <dsp:nvSpPr>
        <dsp:cNvPr id="0" name=""/>
        <dsp:cNvSpPr/>
      </dsp:nvSpPr>
      <dsp:spPr>
        <a:xfrm>
          <a:off x="0" y="2846552"/>
          <a:ext cx="8928992" cy="69811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обеспечение взвешенной долговой политики</a:t>
          </a:r>
          <a:endParaRPr lang="ru-RU" sz="2000" b="1" kern="1200" dirty="0">
            <a:latin typeface="+mj-lt"/>
          </a:endParaRPr>
        </a:p>
      </dsp:txBody>
      <dsp:txXfrm>
        <a:off x="0" y="2846552"/>
        <a:ext cx="8928992" cy="698115"/>
      </dsp:txXfrm>
    </dsp:sp>
    <dsp:sp modelId="{7504768B-59AB-48E1-B6CA-92F39335542F}">
      <dsp:nvSpPr>
        <dsp:cNvPr id="0" name=""/>
        <dsp:cNvSpPr/>
      </dsp:nvSpPr>
      <dsp:spPr>
        <a:xfrm>
          <a:off x="0" y="3557886"/>
          <a:ext cx="8928992" cy="6981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программно-целевой метод бюджетного планирования</a:t>
          </a:r>
          <a:endParaRPr lang="ru-RU" sz="2000" b="1" kern="1200" dirty="0">
            <a:latin typeface="+mj-lt"/>
          </a:endParaRPr>
        </a:p>
      </dsp:txBody>
      <dsp:txXfrm>
        <a:off x="0" y="3557886"/>
        <a:ext cx="8928992" cy="698115"/>
      </dsp:txXfrm>
    </dsp:sp>
    <dsp:sp modelId="{3BAD8F9E-37F8-476A-B550-908E07562442}">
      <dsp:nvSpPr>
        <dsp:cNvPr id="0" name=""/>
        <dsp:cNvSpPr/>
      </dsp:nvSpPr>
      <dsp:spPr>
        <a:xfrm>
          <a:off x="0" y="4269220"/>
          <a:ext cx="8928992" cy="6981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обеспечение в полном объеме социальных обязательств</a:t>
          </a:r>
          <a:endParaRPr lang="ru-RU" sz="2000" b="1" kern="1200" dirty="0">
            <a:latin typeface="+mj-lt"/>
          </a:endParaRPr>
        </a:p>
      </dsp:txBody>
      <dsp:txXfrm>
        <a:off x="0" y="4269220"/>
        <a:ext cx="8928992" cy="6981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464F7-E469-4E7F-9458-B0D0895D2BAB}">
      <dsp:nvSpPr>
        <dsp:cNvPr id="0" name=""/>
        <dsp:cNvSpPr/>
      </dsp:nvSpPr>
      <dsp:spPr>
        <a:xfrm>
          <a:off x="793526" y="76678"/>
          <a:ext cx="3004865" cy="400816"/>
        </a:xfrm>
        <a:prstGeom prst="roundRect">
          <a:avLst/>
        </a:prstGeom>
        <a:gradFill rotWithShape="1">
          <a:gsLst>
            <a:gs pos="0">
              <a:schemeClr val="accent3">
                <a:tint val="43000"/>
                <a:satMod val="165000"/>
              </a:schemeClr>
            </a:gs>
            <a:gs pos="55000">
              <a:schemeClr val="accent3">
                <a:tint val="83000"/>
                <a:satMod val="155000"/>
              </a:schemeClr>
            </a:gs>
            <a:gs pos="100000">
              <a:schemeClr val="accent3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сокращения недоимки</a:t>
          </a:r>
          <a:endParaRPr lang="ru-RU" sz="1700" b="1" kern="1200" dirty="0">
            <a:latin typeface="+mj-lt"/>
          </a:endParaRPr>
        </a:p>
      </dsp:txBody>
      <dsp:txXfrm>
        <a:off x="793526" y="76678"/>
        <a:ext cx="3004865" cy="400816"/>
      </dsp:txXfrm>
    </dsp:sp>
    <dsp:sp modelId="{A1569ACB-8B18-4210-8C3D-AFA6CC689D6E}">
      <dsp:nvSpPr>
        <dsp:cNvPr id="0" name=""/>
        <dsp:cNvSpPr/>
      </dsp:nvSpPr>
      <dsp:spPr>
        <a:xfrm>
          <a:off x="357153" y="583470"/>
          <a:ext cx="3924756" cy="725865"/>
        </a:xfrm>
        <a:prstGeom prst="round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j-lt"/>
            </a:rPr>
            <a:t>роста прибыли прибыльных организаций</a:t>
          </a:r>
          <a:endParaRPr lang="ru-RU" sz="1800" b="1" kern="1200" dirty="0">
            <a:latin typeface="+mj-lt"/>
          </a:endParaRPr>
        </a:p>
      </dsp:txBody>
      <dsp:txXfrm>
        <a:off x="357153" y="583470"/>
        <a:ext cx="3924756" cy="725865"/>
      </dsp:txXfrm>
    </dsp:sp>
    <dsp:sp modelId="{581287EC-435B-42DE-8B81-971CFF6FEFDD}">
      <dsp:nvSpPr>
        <dsp:cNvPr id="0" name=""/>
        <dsp:cNvSpPr/>
      </dsp:nvSpPr>
      <dsp:spPr>
        <a:xfrm>
          <a:off x="4713483" y="76678"/>
          <a:ext cx="3565733" cy="736724"/>
        </a:xfrm>
        <a:prstGeom prst="roundRect">
          <a:avLst/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j-lt"/>
            </a:rPr>
            <a:t>повышения производительности труда</a:t>
          </a:r>
          <a:endParaRPr lang="ru-RU" sz="1800" b="1" kern="1200" dirty="0">
            <a:latin typeface="+mj-lt"/>
          </a:endParaRPr>
        </a:p>
      </dsp:txBody>
      <dsp:txXfrm>
        <a:off x="4713483" y="76678"/>
        <a:ext cx="3565733" cy="736724"/>
      </dsp:txXfrm>
    </dsp:sp>
    <dsp:sp modelId="{663BFBA2-14D8-46DF-84A7-50B382A1B600}">
      <dsp:nvSpPr>
        <dsp:cNvPr id="0" name=""/>
        <dsp:cNvSpPr/>
      </dsp:nvSpPr>
      <dsp:spPr>
        <a:xfrm>
          <a:off x="355773" y="1473544"/>
          <a:ext cx="3779089" cy="1767718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j-lt"/>
              <a:ea typeface="+mn-ea"/>
              <a:cs typeface="+mn-cs"/>
            </a:rPr>
            <a:t>создания оптимальных условий, способствующих качеству инвестиционного климата и модернизации производства</a:t>
          </a:r>
          <a:endParaRPr lang="ru-RU" sz="1800" b="1" kern="1200" dirty="0">
            <a:latin typeface="+mj-lt"/>
          </a:endParaRPr>
        </a:p>
      </dsp:txBody>
      <dsp:txXfrm>
        <a:off x="355773" y="1473544"/>
        <a:ext cx="3779089" cy="1767718"/>
      </dsp:txXfrm>
    </dsp:sp>
    <dsp:sp modelId="{EEE976D0-FCA2-4E20-B34A-A70B02C33582}">
      <dsp:nvSpPr>
        <dsp:cNvPr id="0" name=""/>
        <dsp:cNvSpPr/>
      </dsp:nvSpPr>
      <dsp:spPr>
        <a:xfrm>
          <a:off x="4642030" y="3672287"/>
          <a:ext cx="3748695" cy="901667"/>
        </a:xfrm>
        <a:prstGeom prst="round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+mj-lt"/>
              <a:ea typeface="+mn-ea"/>
              <a:cs typeface="+mn-cs"/>
            </a:rPr>
            <a:t>укрепления позиций малого бизнеса в экономике </a:t>
          </a:r>
          <a:r>
            <a:rPr lang="ru-RU" sz="1500" b="1" kern="1200" dirty="0" smtClean="0">
              <a:latin typeface="+mj-lt"/>
            </a:rPr>
            <a:t>Краснополянского сельского поселения</a:t>
          </a:r>
          <a:endParaRPr lang="ru-RU" sz="1500" b="1" kern="1200" dirty="0">
            <a:latin typeface="+mj-lt"/>
            <a:ea typeface="+mn-ea"/>
            <a:cs typeface="+mn-cs"/>
          </a:endParaRPr>
        </a:p>
      </dsp:txBody>
      <dsp:txXfrm>
        <a:off x="4642030" y="3672287"/>
        <a:ext cx="3748695" cy="901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0.19862</cdr:x>
      <cdr:y>0.19753</cdr:y>
    </cdr:from>
    <cdr:to>
      <cdr:x>0.42634</cdr:x>
      <cdr:y>0.38049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3074" y="1143008"/>
          <a:ext cx="1883783" cy="1058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Arial Cyr" pitchFamily="34" charset="0"/>
              <a:cs typeface="Arial Cyr" pitchFamily="34" charset="0"/>
            </a:rPr>
            <a:t>        </a:t>
          </a:r>
          <a:r>
            <a:rPr lang="en-US" sz="1400" dirty="0" smtClean="0">
              <a:latin typeface="Arial Cyr" pitchFamily="34" charset="0"/>
              <a:cs typeface="Arial Cyr" pitchFamily="34" charset="0"/>
            </a:rPr>
            <a:t>(</a:t>
          </a:r>
          <a:r>
            <a:rPr lang="ru-RU" sz="1400" dirty="0" smtClean="0">
              <a:latin typeface="Arial Cyr" pitchFamily="34" charset="0"/>
              <a:cs typeface="Arial Cyr" pitchFamily="34" charset="0"/>
            </a:rPr>
            <a:t>тыс.рублей</a:t>
          </a:r>
          <a:r>
            <a:rPr lang="ru-RU" sz="1400" dirty="0">
              <a:latin typeface="Arial Cyr" pitchFamily="34" charset="0"/>
              <a:cs typeface="Arial Cyr" pitchFamily="34" charset="0"/>
            </a:rPr>
            <a:t>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0.55512</cdr:x>
      <cdr:y>0.13573</cdr:y>
    </cdr:from>
    <cdr:to>
      <cdr:x>0.67325</cdr:x>
      <cdr:y>0.2036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72008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0.58662</cdr:x>
      <cdr:y>0.14931</cdr:y>
    </cdr:from>
    <cdr:to>
      <cdr:x>0.74412</cdr:x>
      <cdr:y>0.23075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364088" y="792088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 Cyr" pitchFamily="34" charset="0"/>
              <a:cs typeface="Arial Cyr" pitchFamily="34" charset="0"/>
            </a:rPr>
            <a:t>65,6%</a:t>
          </a:r>
          <a:endParaRPr lang="ru-RU" sz="1800" dirty="0">
            <a:latin typeface="Arial Cyr" pitchFamily="34" charset="0"/>
            <a:cs typeface="Arial Cyr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0.366</cdr:x>
      <cdr:y>0.424</cdr:y>
    </cdr:from>
    <cdr:to>
      <cdr:x>0.436</cdr:x>
      <cdr:y>0.5205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41021" y="2091995"/>
          <a:ext cx="600742" cy="476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0.34193</cdr:x>
      <cdr:y>0.25697</cdr:y>
    </cdr:from>
    <cdr:to>
      <cdr:x>0.43293</cdr:x>
      <cdr:y>0.34654</cdr:y>
    </cdr:to>
    <cdr:sp macro="" textlink="">
      <cdr:nvSpPr>
        <cdr:cNvPr id="1045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68342" y="1250474"/>
          <a:ext cx="736759" cy="4358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5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0.16925</cdr:x>
      <cdr:y>0.23422</cdr:y>
    </cdr:from>
    <cdr:to>
      <cdr:x>0.29919</cdr:x>
      <cdr:y>0.35825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1776" y="951880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0.19288</cdr:x>
      <cdr:y>0.23422</cdr:y>
    </cdr:from>
    <cdr:to>
      <cdr:x>0.28738</cdr:x>
      <cdr:y>0.37597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75792" y="951880"/>
          <a:ext cx="57606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0.51256</cdr:x>
      <cdr:y>0</cdr:y>
    </cdr:from>
    <cdr:to>
      <cdr:x>0.63756</cdr:x>
      <cdr:y>0.15493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29000" y="-288032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0.63333</cdr:x>
      <cdr:y>0.09859</cdr:y>
    </cdr:from>
    <cdr:to>
      <cdr:x>0.73082</cdr:x>
      <cdr:y>0.16901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72608" y="504056"/>
          <a:ext cx="8423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0.25833</cdr:x>
      <cdr:y>0.40845</cdr:y>
    </cdr:from>
    <cdr:to>
      <cdr:x>0.33333</cdr:x>
      <cdr:y>0.4507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2088232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0.00393</cdr:x>
      <cdr:y>0.10899</cdr:y>
    </cdr:from>
    <cdr:to>
      <cdr:x>0.17868</cdr:x>
      <cdr:y>0.16278</cdr:y>
    </cdr:to>
    <cdr:sp macro="" textlink="">
      <cdr:nvSpPr>
        <cdr:cNvPr id="22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70" y="588604"/>
          <a:ext cx="1547813" cy="2905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1300" b="1" dirty="0" smtClean="0"/>
            <a:t>тыс</a:t>
          </a:r>
          <a:r>
            <a:rPr lang="ru-RU" sz="1300" b="1" dirty="0" smtClean="0">
              <a:effectLst/>
            </a:rPr>
            <a:t>. </a:t>
          </a:r>
          <a:r>
            <a:rPr lang="ru-RU" sz="1300" b="1" dirty="0">
              <a:effectLst/>
            </a:rPr>
            <a:t>рублей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0.17857</cdr:x>
      <cdr:y>0.07246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440160" cy="3600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тыс. рублей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0.19918</cdr:x>
      <cdr:y>0.10328</cdr:y>
    </cdr:from>
    <cdr:to>
      <cdr:x>0.61551</cdr:x>
      <cdr:y>0.30687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1606406" y="513175"/>
          <a:ext cx="3357586" cy="1011507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accent6">
              <a:lumMod val="75000"/>
            </a:schemeClr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0.28838</cdr:x>
      <cdr:y>0.07292</cdr:y>
    </cdr:from>
    <cdr:to>
      <cdr:x>0.46695</cdr:x>
      <cdr:y>0.13922</cdr:y>
    </cdr:to>
    <cdr:sp macro="" textlink="">
      <cdr:nvSpPr>
        <cdr:cNvPr id="6" name="TextBox 5"/>
        <cdr:cNvSpPr txBox="1"/>
      </cdr:nvSpPr>
      <cdr:spPr>
        <a:xfrm xmlns:a="http://schemas.openxmlformats.org/drawingml/2006/main" rot="20700306">
          <a:off x="2325731" y="362329"/>
          <a:ext cx="1440149" cy="329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1,3 раза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C43F3F-7A0D-4E80-B2D1-B7727BA61617}" type="datetime1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1175E-E1BD-4FB8-80D5-5DE56E1FA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9E055-51D2-44B5-BB8A-3F74EDCFADB4}" type="datetime1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09A586-B2C8-4A12-BA8E-0E156BDB0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ADB1B-56A8-4ED5-AE8E-CEF9B06A5F26}" type="slidenum">
              <a:rPr lang="ru-RU" smtClean="0"/>
              <a:pPr/>
              <a:t>6</a:t>
            </a:fld>
            <a:endParaRPr lang="ru-RU" dirty="0" smtClean="0"/>
          </a:p>
        </p:txBody>
      </p:sp>
      <p:sp>
        <p:nvSpPr>
          <p:cNvPr id="1638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6389" name="Номер слайда 3"/>
          <p:cNvSpPr txBox="1">
            <a:spLocks noGrp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4F08A0-FF59-4382-96A7-74DE71407666}" type="slidenum">
              <a:rPr lang="ru-RU" sz="1200"/>
              <a:pPr algn="r"/>
              <a:t>6</a:t>
            </a:fld>
            <a:endParaRPr 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7441-E0B3-439C-8325-54F8CA5C5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85D3-CF7E-42CC-A34B-39C88C2BF3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708C-360A-4A37-BDF8-74EAE3AC4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CF373-D2D7-4B41-B251-126AAF6FD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7355-850B-4754-BAD4-CAFF4DD43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042-1C1C-4EB5-BC3E-11C365878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B968D-4D6C-45D9-9298-414BFE4F79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C50C-F025-4D88-9684-3B96976DE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8B5F-9977-4F3C-82F2-812503EC1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CAC-853C-43A3-916F-6ACF39FF2F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A1F7-9AAC-4179-A222-1F88C2C95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CCFF"/>
            </a:gs>
            <a:gs pos="100000">
              <a:srgbClr val="F0F8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C51C1-313E-498A-A33E-EDB43AC6C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6F3D2DE1-ABB2-417D-9E97-A0B354CE6B71}" type="datetime1">
              <a:rPr lang="ru-RU" sz="800" smtClean="0">
                <a:solidFill>
                  <a:schemeClr val="accent2"/>
                </a:solidFill>
              </a:rPr>
              <a:pPr algn="l" eaLnBrk="1" latinLnBrk="0" hangingPunct="1"/>
              <a:t>04.12.2012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C51C1-313E-498A-A33E-EDB43AC6CA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45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149080"/>
            <a:ext cx="8712968" cy="21602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Публичные слушания по проекту бюджета Краснополянского сельского поселения</a:t>
            </a:r>
          </a:p>
          <a:p>
            <a:pPr algn="ctr" eaLnBrk="1" hangingPunct="1"/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2013 – 2015 годы</a:t>
            </a:r>
          </a:p>
        </p:txBody>
      </p:sp>
      <p:pic>
        <p:nvPicPr>
          <p:cNvPr id="55298" name="Picture 2" descr="D:\Users\Volzhenina\Desktop\ДЛЯ СЛАЙДОВ\410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340768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4"/>
          <p:cNvGraphicFramePr>
            <a:graphicFrameLocks noGrp="1"/>
          </p:cNvGraphicFramePr>
          <p:nvPr>
            <p:ph sz="half" idx="2"/>
          </p:nvPr>
        </p:nvGraphicFramePr>
        <p:xfrm>
          <a:off x="446336" y="1535584"/>
          <a:ext cx="8096250" cy="486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Расходы бюджета Краснополянского сельского поселения на реализацию муниципальных программ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3568" y="1700808"/>
            <a:ext cx="1547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тыс. </a:t>
            </a:r>
            <a:r>
              <a:rPr lang="ru-RU" sz="1600" b="1" dirty="0"/>
              <a:t>рублей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10953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Расходы бюджета Краснополянского сельского поселения 2013 году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11022,3 тыс. рублей</a:t>
            </a:r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0800" y="1412777"/>
          <a:ext cx="9093200" cy="539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5958" name="Rectangle 6"/>
          <p:cNvSpPr>
            <a:spLocks noChangeArrowheads="1"/>
          </p:cNvSpPr>
          <p:nvPr/>
        </p:nvSpPr>
        <p:spPr bwMode="auto">
          <a:xfrm rot="10800000" flipV="1">
            <a:off x="611558" y="5992688"/>
            <a:ext cx="417646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9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E8EEE-9704-4CC1-BA08-1780DAC4FD5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7" name="Picture 1" descr="D:\Users\Volzhenina\Desktop\ДЛЯ СЛАЙДОВ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567" y="476672"/>
            <a:ext cx="3888433" cy="259228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6156176" cy="108012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расходов бюджета Краснополянского сельского поселения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2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1268760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363272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Краснополянского сельского поселения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4689" name="Picture 1" descr="D:\Users\Volzhenina\Desktop\ДЛЯ СЛАЙДОВ\soborno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836712"/>
            <a:ext cx="3347864" cy="303914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14690" name="Picture 2" descr="D:\Users\Volzhenina\Desktop\ДЛЯ СЛАЙДОВ\0_364d0_2ac1af48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861048"/>
            <a:ext cx="1728192" cy="288696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D:\Users\Volzhenina\Desktop\ДЛЯ СЛАЙДОВ\133017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820326" cy="2146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446393" cy="136812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проекта бюджета 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Краснополянского сельского поселения 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2013 год и на плановый период 2014 и 2015 годов осуществлено на основе: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8860" y="2143116"/>
            <a:ext cx="3168352" cy="18722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43000"/>
                  <a:satMod val="165000"/>
                </a:schemeClr>
              </a:gs>
              <a:gs pos="55000">
                <a:schemeClr val="accent2">
                  <a:tint val="83000"/>
                  <a:satMod val="155000"/>
                </a:schemeClr>
              </a:gs>
              <a:gs pos="100000">
                <a:schemeClr val="accent2">
                  <a:shade val="85000"/>
                </a:schemeClr>
              </a:gs>
            </a:gsLst>
            <a:lin ang="18900000" scaled="1"/>
            <a:tileRect/>
          </a:gradFill>
          <a:effectLst>
            <a:outerShdw blurRad="50800" dist="25400" dir="5400000" rotWithShape="0">
              <a:srgbClr val="000000">
                <a:alpha val="45000"/>
              </a:srgbClr>
            </a:outerShdw>
            <a:softEdge rad="127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Бюджетного послания Президента РФ от 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28 июня 2012 года и Указов Президента РФ от 7 мая 2012 года и 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1 июня 2012 года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4368051"/>
            <a:ext cx="4143404" cy="1940957"/>
          </a:xfrm>
          <a:prstGeom prst="roundRect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127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Прогноза социально-экономического развития Краснополянского сельского поселения на 2013-2015 годы (Постановление Администрации от 31.05.2012 г. № 40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4143380"/>
            <a:ext cx="3929090" cy="2159100"/>
          </a:xfrm>
          <a:prstGeom prst="roundRect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Основных направлений бюджетной и налоговой политики Краснополянского сельского поселения 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на 2013-2015 годы (постановление Администрации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 от 27.09.2012 № 94)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373616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принципы формирования бюджета </a:t>
            </a:r>
            <a:b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2013 год и на плановый период 2014 и 2015 годов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5" y="1628800"/>
          <a:ext cx="89289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92696"/>
            <a:ext cx="822960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параметры проекта бюджета 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«Краснополянского сельского поселения 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2013 год и на плановый период 2014 и 2015 годов»</a:t>
            </a:r>
          </a:p>
        </p:txBody>
      </p:sp>
      <p:graphicFrame>
        <p:nvGraphicFramePr>
          <p:cNvPr id="34898" name="Group 82"/>
          <p:cNvGraphicFramePr>
            <a:graphicFrameLocks noGrp="1"/>
          </p:cNvGraphicFramePr>
          <p:nvPr>
            <p:ph idx="1"/>
          </p:nvPr>
        </p:nvGraphicFramePr>
        <p:xfrm>
          <a:off x="251520" y="2348880"/>
          <a:ext cx="8640960" cy="4210949"/>
        </p:xfrm>
        <a:graphic>
          <a:graphicData uri="http://schemas.openxmlformats.org/drawingml/2006/table">
            <a:tbl>
              <a:tblPr/>
              <a:tblGrid>
                <a:gridCol w="4106166"/>
                <a:gridCol w="1222426"/>
                <a:gridCol w="1080120"/>
                <a:gridCol w="1152128"/>
                <a:gridCol w="1080120"/>
              </a:tblGrid>
              <a:tr h="480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10805,2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10154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16775,8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10681,5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6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7704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8676,2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8881,8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9029,3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3100,5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1478,5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7894,0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1652,2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11575,7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11022,3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17658,5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11578,9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-770,5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-867,6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-882,7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-897,4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78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867,6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882,7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897,4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Text Box 116"/>
          <p:cNvSpPr txBox="1">
            <a:spLocks noChangeArrowheads="1"/>
          </p:cNvSpPr>
          <p:nvPr/>
        </p:nvSpPr>
        <p:spPr bwMode="auto">
          <a:xfrm>
            <a:off x="7236296" y="1844824"/>
            <a:ext cx="1656184" cy="33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45" tIns="44173" rIns="88345" bIns="44173">
            <a:spAutoFit/>
          </a:bodyPr>
          <a:lstStyle/>
          <a:p>
            <a:pPr defTabSz="884238"/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(тыс. </a:t>
            </a:r>
            <a:r>
              <a:rPr lang="ru-RU" sz="1600" dirty="0">
                <a:latin typeface="Arial Cyr" pitchFamily="34" charset="0"/>
                <a:cs typeface="Arial Cyr" pitchFamily="34" charset="0"/>
              </a:rPr>
              <a:t>рублей)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3681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 smtClean="0"/>
              <a:t>Основные характеристики доходной части бюджета Краснополянского сельского поселения сформированы </a:t>
            </a:r>
            <a:r>
              <a:rPr lang="ru-RU" sz="1800" b="1" dirty="0" smtClean="0">
                <a:solidFill>
                  <a:srgbClr val="00B050"/>
                </a:solidFill>
              </a:rPr>
              <a:t>по оптимистическому варианту</a:t>
            </a:r>
            <a:r>
              <a:rPr lang="ru-RU" sz="1800" b="1" dirty="0" smtClean="0"/>
              <a:t> социально-экономического развития Краснополянского сельского поселения. В трехлетней перспективе приоритеты в части собственных доходов состоят в их наращивании на основе: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916832"/>
          <a:ext cx="8712968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757244" y="2981562"/>
            <a:ext cx="3672408" cy="23762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lvl="0" algn="ctr"/>
            <a:r>
              <a:rPr lang="ru-RU" sz="1700" b="1" dirty="0" smtClean="0">
                <a:latin typeface="+mj-lt"/>
              </a:rPr>
              <a:t>увеличение доходов, в связи с повышением оплаты труда работникам бюджетного сектора экономики и дальнейшего увеличения заработной платы в целом по экономике сельского поселения</a:t>
            </a:r>
          </a:p>
          <a:p>
            <a:pPr algn="ctr"/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5286388"/>
            <a:ext cx="3786214" cy="145498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</a:rPr>
              <a:t>мобилизации в местный бюджет максимально возможных к получению доходов в соответствии с налоговым законодательством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2" name="Picture 10" descr="D:\Users\Volzhenina\Desktop\ДЛЯ СЛАЙДОВ\money_dengi_b5__6f21ov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8947">
            <a:off x="165806" y="4425035"/>
            <a:ext cx="4257600" cy="285259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736"/>
            <a:ext cx="3851920" cy="431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8676,2 тыс.руб.</a:t>
            </a:r>
          </a:p>
        </p:txBody>
      </p:sp>
      <p:graphicFrame>
        <p:nvGraphicFramePr>
          <p:cNvPr id="9" name="Object 5"/>
          <p:cNvGraphicFramePr>
            <a:graphicFrameLocks noGrp="1" noChangeAspect="1"/>
          </p:cNvGraphicFramePr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951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7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yr" pitchFamily="34" charset="0"/>
                <a:cs typeface="Arial Cyr" pitchFamily="34" charset="0"/>
              </a:rPr>
              <a:t>Структура </a:t>
            </a:r>
            <a:r>
              <a:rPr lang="ru-RU" sz="2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yr" pitchFamily="34" charset="0"/>
                <a:cs typeface="Arial Cyr" pitchFamily="34" charset="0"/>
              </a:rPr>
              <a:t>собственных </a:t>
            </a: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yr" pitchFamily="34" charset="0"/>
                <a:cs typeface="Arial Cyr" pitchFamily="34" charset="0"/>
              </a:rPr>
              <a:t>доходов </a:t>
            </a:r>
            <a:r>
              <a:rPr lang="ru-RU" sz="2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yr" pitchFamily="34" charset="0"/>
                <a:cs typeface="Arial Cyr" pitchFamily="34" charset="0"/>
              </a:rPr>
              <a:t>бюджета Краснополянского сельского поселения в 2013 </a:t>
            </a: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yr" pitchFamily="34" charset="0"/>
                <a:cs typeface="Arial Cyr" pitchFamily="34" charset="0"/>
              </a:rPr>
              <a:t>году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41443" y="748939"/>
            <a:ext cx="5135851" cy="10396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49530" rIns="99060" bIns="49530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800" kern="1200" dirty="0"/>
          </a:p>
        </p:txBody>
      </p:sp>
      <p:pic>
        <p:nvPicPr>
          <p:cNvPr id="119813" name="Picture 5" descr="%D0%94%D0%B5%D0%BA%D0%BB%D0%B0%D1%80%D0%B0%D1%86%D0%B8%D1%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208924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5" name="Диаграмма 14"/>
          <p:cNvGraphicFramePr/>
          <p:nvPr/>
        </p:nvGraphicFramePr>
        <p:xfrm>
          <a:off x="500034" y="500042"/>
          <a:ext cx="827237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Объемы межбюджетных трансфертов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Краснополянскому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сельскому поселению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2845" y="1556792"/>
          <a:ext cx="8821644" cy="414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54"/>
                <a:gridCol w="1317127"/>
                <a:gridCol w="1317127"/>
                <a:gridCol w="1411205"/>
                <a:gridCol w="1223046"/>
                <a:gridCol w="1505285"/>
              </a:tblGrid>
              <a:tr h="383772">
                <a:tc rowSpan="3"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ru-RU" sz="14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ru-RU" sz="20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ru-RU" sz="14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проект бюджета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рублей</a:t>
                      </a:r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тыс. </a:t>
                      </a: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рублей</a:t>
                      </a:r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 </a:t>
                      </a:r>
                      <a:r>
                        <a:rPr lang="ru-RU" sz="14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роста, </a:t>
                      </a:r>
                      <a:endParaRPr lang="ru-RU" sz="14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тыс. </a:t>
                      </a: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рублей</a:t>
                      </a:r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 </a:t>
                      </a:r>
                      <a:r>
                        <a:rPr lang="ru-RU" sz="14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роста</a:t>
                      </a:r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0" i="0" u="none" strike="noStrike" baseline="0" dirty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06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1478,5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7949,0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1707,0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5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5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7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480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Дотации 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942,0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1051,2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111,6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1146,2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109,0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307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Субвенции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149,5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153,8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102,9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154,0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100,1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283">
                <a:tc>
                  <a:txBody>
                    <a:bodyPr/>
                    <a:lstStyle/>
                    <a:p>
                      <a:pPr algn="l" fontAlgn="t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 МБТ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US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6744,0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407,0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4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расходов бюджета Краснополянского сельского поселения в 2013-2015 годах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30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3357554" y="3143248"/>
            <a:ext cx="1071570" cy="71438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286380" y="2143116"/>
            <a:ext cx="1214446" cy="928694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86116" y="30003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160,2%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</TotalTime>
  <Words>510</Words>
  <Application>Microsoft Office PowerPoint</Application>
  <PresentationFormat>Экран (4:3)</PresentationFormat>
  <Paragraphs>180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10195094</vt:lpstr>
      <vt:lpstr>Городская</vt:lpstr>
      <vt:lpstr>   </vt:lpstr>
      <vt:lpstr>Формирование проекта бюджета  Краснополянского сельского поселения  на 2013 год и на плановый период 2014 и 2015 годов осуществлено на основе:</vt:lpstr>
      <vt:lpstr>Основные принципы формирования бюджета  на 2013 год и на плановый период 2014 и 2015 годов</vt:lpstr>
      <vt:lpstr>Основные параметры проекта бюджета  «Краснополянского сельского поселения  на 2013 год и на плановый период 2014 и 2015 годов»</vt:lpstr>
      <vt:lpstr>Основные характеристики доходной части бюджета Краснополянского сельского поселения сформированы по оптимистическому варианту социально-экономического развития Краснополянского сельского поселения. В трехлетней перспективе приоритеты в части собственных доходов состоят в их наращивании на основе: </vt:lpstr>
      <vt:lpstr>Слайд 6</vt:lpstr>
      <vt:lpstr>Слайд 7</vt:lpstr>
      <vt:lpstr>Объемы межбюджетных трансфертов Краснополянскому сельскому поселению</vt:lpstr>
      <vt:lpstr>Динамика расходов бюджета Краснополянского сельского поселения в 2013-2015 годах</vt:lpstr>
      <vt:lpstr>Расходы бюджета Краснополянского сельского поселения на реализацию муниципальных программ</vt:lpstr>
      <vt:lpstr>Расходы бюджета Краснополянского сельского поселения 2013 году 11022,3 тыс. рублей</vt:lpstr>
      <vt:lpstr>Динамика расходов бюджета Краснополянского сельского поселения на благоустройство   </vt:lpstr>
      <vt:lpstr>Динамика расходов бюджета  Краснополянского сельского поселения на культуру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Admin</cp:lastModifiedBy>
  <cp:revision>400</cp:revision>
  <dcterms:created xsi:type="dcterms:W3CDTF">2011-10-21T12:19:44Z</dcterms:created>
  <dcterms:modified xsi:type="dcterms:W3CDTF">2012-12-04T09:40:28Z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