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charts/chart14.xml" ContentType="application/vnd.openxmlformats-officedocument.drawingml.chart+xml"/>
  <Override PartName="/ppt/charts/chart13.xml" ContentType="application/vnd.openxmlformats-officedocument.drawingml.chart+xml"/>
  <Override PartName="/ppt/charts/chart12.xml" ContentType="application/vnd.openxmlformats-officedocument.drawingml.chart+xml"/>
  <Override PartName="/ppt/charts/chart11.xml" ContentType="application/vnd.openxmlformats-officedocument.drawingml.chart+xml"/>
  <Override PartName="/ppt/charts/chart10.xml" ContentType="application/vnd.openxmlformats-officedocument.drawingml.chart+xml"/>
  <Override PartName="/ppt/charts/chart9.xml" ContentType="application/vnd.openxmlformats-officedocument.drawingml.chart+xml"/>
  <Override PartName="/ppt/charts/chart8.xml" ContentType="application/vnd.openxmlformats-officedocument.drawingml.chart+xml"/>
  <Override PartName="/ppt/slides/slide13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18.jpeg" ContentType="image/jpeg"/>
  <Override PartName="/ppt/media/image3.png" ContentType="image/png"/>
  <Override PartName="/ppt/media/image17.jpeg" ContentType="image/jpeg"/>
  <Override PartName="/ppt/media/image16.jpeg" ContentType="image/jpeg"/>
  <Override PartName="/ppt/media/image12.jpeg" ContentType="image/jpeg"/>
  <Override PartName="/ppt/media/image11.jpeg" ContentType="image/jpeg"/>
  <Override PartName="/ppt/media/image10.png" ContentType="image/png"/>
  <Override PartName="/ppt/media/image9.png" ContentType="image/png"/>
  <Override PartName="/ppt/media/image15.jpeg" ContentType="image/jpeg"/>
  <Override PartName="/ppt/media/image14.jpeg" ContentType="image/jpe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13.jpeg" ContentType="image/jpeg"/>
  <Override PartName="/ppt/media/image2.png" ContentType="image/png"/>
  <Override PartName="/ppt/media/image1.png" ContentType="image/png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6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7.xml.rels" ContentType="application/vnd.openxmlformats-package.relationships+xml"/>
  <Override PartName="/ppt/slideLayouts/slideLayout5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/>
  <p:notesSz cx="6794500" cy="9906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
</Relationships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15"/>
      <c:rotY val="20"/>
      <c:rAngAx val="0"/>
      <c:perspective val="20"/>
    </c:view3D>
    <c:floor>
      <c:spPr>
        <a:solidFill>
          <a:srgbClr val="d9d9d9"/>
        </a:solidFill>
        <a:ln w="9360">
          <a:solidFill>
            <a:srgbClr val="8b8b8b"/>
          </a:solidFill>
          <a:round/>
        </a:ln>
      </c:spPr>
    </c:floor>
    <c:backWall>
      <c:spPr>
        <a:noFill/>
        <a:ln w="9360">
          <a:solidFill>
            <a:srgbClr val="8b8b8b"/>
          </a:solidFill>
          <a:round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label 1</c:f>
              <c:strCache>
                <c:ptCount val="1"/>
                <c:pt idx="0">
                  <c:v>2012 год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cat>
            <c:strRef>
              <c:f>categories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549.1</c:v>
                </c:pt>
                <c:pt idx="1">
                  <c:v>592</c:v>
                </c:pt>
                <c:pt idx="2">
                  <c:v>638</c:v>
                </c:pt>
              </c:numCache>
            </c:numRef>
          </c:val>
        </c:ser>
        <c:gapWidth val="150"/>
        <c:shape val="cylinder"/>
        <c:axId val="32341"/>
        <c:axId val="24126"/>
        <c:axId val="0"/>
      </c:bar3DChart>
      <c:catAx>
        <c:axId val="32341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24126"/>
        <c:crosses val="autoZero"/>
        <c:auto val="1"/>
        <c:lblAlgn val="ctr"/>
        <c:lblOffset val="100"/>
      </c:catAx>
      <c:valAx>
        <c:axId val="24126"/>
        <c:scaling>
          <c:orientation val="minMax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b="1" lang="ru-RU">
                    <a:solidFill>
                      <a:srgbClr val="000000"/>
                    </a:solidFill>
                    <a:latin typeface="Arial Cyr"/>
                  </a:rPr>
                  <a:t>тыс. рублей</a:t>
                </a:r>
              </a:p>
            </c:rich>
          </c:tx>
          <c:layout/>
        </c:title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32341"/>
        <c:crossesAt val="0"/>
      </c:valAx>
      <c:spPr>
        <a:noFill/>
        <a:ln w="9360">
          <a:solidFill>
            <a:srgbClr val="8b8b8b"/>
          </a:solidFill>
          <a:round/>
        </a:ln>
      </c:spPr>
    </c:plotArea>
    <c:plotVisOnly val="1"/>
  </c:chart>
  <c:spPr>
    <a:noFill/>
    <a:ln>
      <a:noFill/>
    </a:ln>
  </c:spPr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16"/>
      <c:rotY val="19"/>
      <c:rAngAx val="1"/>
      <c:perspective val="30"/>
    </c:view3D>
    <c:floor>
      <c:spPr>
        <a:solidFill>
          <a:srgbClr val="c0c0c0"/>
        </a:solidFill>
        <a:ln w="12600">
          <a:solidFill>
            <a:srgbClr val="000000"/>
          </a:solidFill>
          <a:round/>
        </a:ln>
      </c:spPr>
    </c:floor>
    <c:backWall>
      <c:spPr>
        <a:noFill/>
        <a:ln w="12600">
          <a:solidFill>
            <a:srgbClr val="000000"/>
          </a:solidFill>
          <a:round/>
        </a:ln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label 1</c:f>
              <c:strCache>
                <c:ptCount val="1"/>
                <c:pt idx="0">
                  <c:v>Остальные программы</c:v>
                </c:pt>
              </c:strCache>
            </c:strRef>
          </c:tx>
          <c:spPr>
            <a:solidFill>
              <a:srgbClr val="4f81bd"/>
            </a:solidFill>
            <a:ln w="24120">
              <a:noFill/>
            </a:ln>
          </c:spPr>
          <c:cat>
            <c:strRef>
              <c:f>categories</c:f>
              <c:strCache>
                <c:ptCount val="3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301</c:v>
                </c:pt>
                <c:pt idx="1">
                  <c:v>468.7</c:v>
                </c:pt>
                <c:pt idx="2">
                  <c:v>528.5</c:v>
                </c:pt>
              </c:numCache>
            </c:numRef>
          </c:val>
        </c:ser>
        <c:gapWidth val="150"/>
        <c:shape val="box"/>
        <c:axId val="21349"/>
        <c:axId val="29753"/>
        <c:axId val="0"/>
      </c:bar3DChart>
      <c:catAx>
        <c:axId val="21349"/>
        <c:scaling>
          <c:orientation val="minMax"/>
        </c:scaling>
        <c:delete val="0"/>
        <c:axPos val="b"/>
        <c:majorTickMark val="out"/>
        <c:minorTickMark val="none"/>
        <c:tickLblPos val="low"/>
        <c:spPr>
          <a:ln w="2880">
            <a:solidFill>
              <a:srgbClr val="000000"/>
            </a:solidFill>
            <a:round/>
          </a:ln>
        </c:spPr>
        <c:crossAx val="29753"/>
        <c:crosses val="autoZero"/>
        <c:auto val="1"/>
        <c:lblAlgn val="ctr"/>
        <c:lblOffset val="100"/>
      </c:catAx>
      <c:valAx>
        <c:axId val="29753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 w="2880">
            <a:solidFill>
              <a:srgbClr val="000000"/>
            </a:solidFill>
            <a:round/>
          </a:ln>
        </c:spPr>
        <c:crossAx val="21349"/>
        <c:crossesAt val="0"/>
      </c:valAx>
      <c:spPr>
        <a:noFill/>
        <a:ln w="12600">
          <a:solidFill>
            <a:srgbClr val="000000"/>
          </a:solidFill>
          <a:round/>
        </a:ln>
      </c:spPr>
    </c:plotArea>
    <c:plotVisOnly val="1"/>
  </c:chart>
  <c:spPr>
    <a:noFill/>
    <a:ln>
      <a:noFill/>
    </a:ln>
  </c:sp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0"/>
      <c:rotY val="0"/>
      <c:rAngAx val="0"/>
      <c:perspective val="0"/>
    </c:view3D>
    <c:floor>
      <c:spPr>
        <a:solidFill>
          <a:srgbClr val="d9d9d9"/>
        </a:solidFill>
        <a:ln>
          <a:noFill/>
        </a:ln>
      </c:spPr>
    </c:floor>
    <c:backWall>
      <c:spPr>
        <a:solidFill>
          <a:srgbClr val="d9d9d9"/>
        </a:solidFill>
        <a:ln>
          <a:noFill/>
        </a:ln>
      </c:spPr>
    </c:backWall>
    <c:plotArea>
      <c:layout/>
      <c:pie3DChart>
        <c:varyColors val="1"/>
        <c:ser>
          <c:idx val="0"/>
          <c:order val="0"/>
          <c:spPr>
            <a:solidFill>
              <a:srgbClr val="4f81bd"/>
            </a:solidFill>
            <a:ln w="12600">
              <a:noFill/>
            </a:ln>
          </c:spPr>
          <c:explosion val="17"/>
          <c:dPt>
            <c:idx val="0"/>
            <c:spPr>
              <a:solidFill>
                <a:srgbClr val="99cc00"/>
              </a:solidFill>
              <a:ln w="12600">
                <a:noFill/>
              </a:ln>
            </c:spPr>
          </c:dPt>
          <c:dPt>
            <c:idx val="1"/>
            <c:spPr>
              <a:solidFill>
                <a:srgbClr val="0070c0"/>
              </a:solidFill>
              <a:ln w="12600">
                <a:noFill/>
              </a:ln>
            </c:spPr>
          </c:dPt>
          <c:dPt>
            <c:idx val="2"/>
            <c:spPr>
              <a:solidFill>
                <a:srgbClr val="ffff00"/>
              </a:solidFill>
              <a:ln w="12600">
                <a:noFill/>
              </a:ln>
            </c:spPr>
          </c:dPt>
          <c:dPt>
            <c:idx val="3"/>
            <c:spPr>
              <a:solidFill>
                <a:srgbClr val="00ff00"/>
              </a:solidFill>
              <a:ln w="12600">
                <a:noFill/>
              </a:ln>
            </c:spPr>
          </c:dPt>
          <c:dPt>
            <c:idx val="4"/>
            <c:spPr>
              <a:solidFill>
                <a:srgbClr val="ff3399"/>
              </a:solidFill>
              <a:ln w="12600">
                <a:noFill/>
              </a:ln>
            </c:spPr>
          </c:dPt>
          <c:dPt>
            <c:idx val="5"/>
            <c:spPr>
              <a:solidFill>
                <a:srgbClr val="ff99cc"/>
              </a:solidFill>
              <a:ln w="12600">
                <a:noFill/>
              </a:ln>
            </c:spPr>
          </c:dPt>
          <c:dPt>
            <c:idx val="6"/>
            <c:spPr>
              <a:solidFill>
                <a:srgbClr val="ff9900"/>
              </a:solidFill>
              <a:ln w="12600">
                <a:noFill/>
              </a:ln>
            </c:spPr>
          </c:dPt>
          <c:dLbls>
            <c:dLbl>
              <c:idx val="0"/>
              <c:dLblPos val="b"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1"/>
              <c:dLblPos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2"/>
              <c:dLblPos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3"/>
              <c:dLblPos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4"/>
              <c:dLblPos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5"/>
              <c:dLblPos val="t"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6"/>
              <c:dLblPos val="t"/>
              <c:showLegendKey val="0"/>
              <c:showVal val="0"/>
              <c:showCatName val="0"/>
              <c:showSerName val="0"/>
              <c:showPercent val="1"/>
              <c:separator>; </c:separator>
            </c:dLbl>
            <c:showLegendKey val="0"/>
            <c:showVal val="0"/>
            <c:showCatName val="0"/>
            <c:showSerName val="0"/>
            <c:showPercent val="1"/>
          </c:dLbls>
          <c:cat>
            <c:strRef>
              <c:f>categories</c:f>
              <c:strCache>
                <c:ptCount val="7"/>
                <c:pt idx="0">
                  <c:v>Культура</c:v>
                </c:pt>
                <c:pt idx="1">
                  <c:v>Физкультура и спорт</c:v>
                </c:pt>
                <c:pt idx="2">
                  <c:v>Благоустройство</c:v>
                </c:pt>
                <c:pt idx="3">
                  <c:v>Общегосударственные вопросы</c:v>
                </c:pt>
                <c:pt idx="4">
                  <c:v>Уличное освещение</c:v>
                </c:pt>
                <c:pt idx="5">
                  <c:v>Передаваемые полномочия</c:v>
                </c:pt>
                <c:pt idx="6">
                  <c:v>Межбюджетные трансферты, дотации, субвенции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"/>
                <c:pt idx="0">
                  <c:v>2607.2</c:v>
                </c:pt>
                <c:pt idx="1">
                  <c:v>453.9</c:v>
                </c:pt>
                <c:pt idx="2">
                  <c:v>610.5</c:v>
                </c:pt>
                <c:pt idx="3">
                  <c:v>5156.2</c:v>
                </c:pt>
                <c:pt idx="4">
                  <c:v>888.7</c:v>
                </c:pt>
                <c:pt idx="5">
                  <c:v>224</c:v>
                </c:pt>
                <c:pt idx="6">
                  <c:v>1478.5</c:v>
                </c:pt>
              </c:numCache>
            </c:numRef>
          </c:val>
        </c:ser>
        <c:ser>
          <c:idx val="1"/>
          <c:order val="1"/>
          <c:spPr>
            <a:solidFill>
              <a:srgbClr val="c0504d"/>
            </a:solidFill>
            <a:ln w="12600">
              <a:solidFill>
                <a:srgbClr val="000000"/>
              </a:solidFill>
              <a:round/>
            </a:ln>
          </c:spPr>
          <c:explosion val="11"/>
          <c:dLbls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7"/>
                <c:pt idx="0">
                  <c:v>Культура</c:v>
                </c:pt>
                <c:pt idx="1">
                  <c:v>Физкультура и спорт</c:v>
                </c:pt>
                <c:pt idx="2">
                  <c:v>Благоустройство</c:v>
                </c:pt>
                <c:pt idx="3">
                  <c:v>Общегосударственные вопросы</c:v>
                </c:pt>
                <c:pt idx="4">
                  <c:v>Уличное освещение</c:v>
                </c:pt>
                <c:pt idx="5">
                  <c:v>Передаваемые полномочия</c:v>
                </c:pt>
                <c:pt idx="6">
                  <c:v>Межбюджетные трансферты, дотации, субвенции</c:v>
                </c:pt>
              </c:strCache>
            </c:strRef>
          </c:cat>
        </c:ser>
      </c:pie3DChart>
      <c:spPr>
        <a:solidFill>
          <a:srgbClr val="d9d9d9"/>
        </a:solidFill>
        <a:ln>
          <a:noFill/>
        </a:ln>
      </c:spPr>
    </c:plotArea>
    <c:legend>
      <c:legendPos val="r"/>
      <c:overlay val="0"/>
      <c:spPr>
        <a:noFill/>
        <a:ln w="3240">
          <a:noFill/>
        </a:ln>
      </c:spPr>
    </c:legend>
    <c:plotVisOnly val="1"/>
  </c:chart>
  <c:spPr>
    <a:noFill/>
    <a:ln>
      <a:noFill/>
    </a:ln>
  </c:spPr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16"/>
      <c:rotY val="19"/>
      <c:rAngAx val="1"/>
      <c:perspective val="30"/>
    </c:view3D>
    <c:floor>
      <c:spPr>
        <a:solidFill>
          <a:srgbClr val="93cddd"/>
        </a:solidFill>
        <a:ln w="9360">
          <a:solidFill>
            <a:srgbClr val="8b8b8b"/>
          </a:solidFill>
          <a:round/>
        </a:ln>
      </c:spPr>
    </c:floor>
    <c:backWall>
      <c:spPr>
        <a:noFill/>
        <a:ln w="9360">
          <a:solidFill>
            <a:srgbClr val="8b8b8b"/>
          </a:solidFill>
          <a:round/>
        </a:ln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label 1</c:f>
              <c:strCache>
                <c:ptCount val="1"/>
                <c:pt idx="0">
                  <c:v>Объекты муниципальной собственности</c:v>
                </c:pt>
              </c:strCache>
            </c:strRef>
          </c:tx>
          <c:spPr>
            <a:solidFill>
              <a:srgbClr val="953735"/>
            </a:solidFill>
            <a:ln>
              <a:noFill/>
            </a:ln>
          </c:spPr>
          <c:cat>
            <c:strRef>
              <c:f>categories</c:f>
              <c:strCache>
                <c:ptCount val="5"/>
                <c:pt idx="0">
                  <c:v>2011 год (факт)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2.1</c:v>
                </c:pt>
                <c:pt idx="1">
                  <c:v>14.9</c:v>
                </c:pt>
                <c:pt idx="2">
                  <c:v>21.5</c:v>
                </c:pt>
                <c:pt idx="3">
                  <c:v>36.7</c:v>
                </c:pt>
                <c:pt idx="4">
                  <c:v>32.3</c:v>
                </c:pt>
              </c:numCache>
            </c:numRef>
          </c:val>
        </c:ser>
        <c:gapWidth val="106"/>
        <c:shape val="cylinder"/>
        <c:axId val="5144"/>
        <c:axId val="25561"/>
        <c:axId val="0"/>
      </c:bar3DChart>
      <c:catAx>
        <c:axId val="514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25561"/>
        <c:crosses val="autoZero"/>
        <c:auto val="1"/>
        <c:lblAlgn val="ctr"/>
        <c:lblOffset val="100"/>
      </c:catAx>
      <c:valAx>
        <c:axId val="25561"/>
        <c:scaling>
          <c:orientation val="minMax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5144"/>
        <c:crossesAt val="0"/>
      </c:valAx>
      <c:spPr>
        <a:noFill/>
        <a:ln w="9360">
          <a:solidFill>
            <a:srgbClr val="8b8b8b"/>
          </a:solidFill>
          <a:round/>
        </a:ln>
      </c:spPr>
    </c:plotArea>
    <c:plotVisOnly val="1"/>
  </c:chart>
  <c:spPr>
    <a:noFill/>
    <a:ln>
      <a:noFill/>
    </a:ln>
  </c:sp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11"/>
      <c:rotY val="20"/>
      <c:rAngAx val="1"/>
      <c:perspective val="30"/>
    </c:view3D>
    <c:floor>
      <c:spPr>
        <a:solidFill>
          <a:srgbClr val="4f81bd"/>
        </a:solidFill>
        <a:ln w="9360">
          <a:solidFill>
            <a:srgbClr val="8b8b8b"/>
          </a:solidFill>
          <a:round/>
        </a:ln>
      </c:spPr>
    </c:floor>
    <c:backWall>
      <c:spPr>
        <a:noFill/>
        <a:ln w="9360">
          <a:solidFill>
            <a:srgbClr val="8b8b8b"/>
          </a:solidFill>
          <a:round/>
        </a:ln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label 1</c:f>
              <c:strCache>
                <c:ptCount val="1"/>
                <c:pt idx="0">
                  <c:v>расходы всего, млн. рублей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</c:spPr>
          <c:cat>
            <c:strRef>
              <c:f>categories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11.5</c:v>
                </c:pt>
                <c:pt idx="1">
                  <c:v>14.1</c:v>
                </c:pt>
                <c:pt idx="2">
                  <c:v>15.2</c:v>
                </c:pt>
                <c:pt idx="3">
                  <c:v>15.4</c:v>
                </c:pt>
              </c:numCache>
            </c:numRef>
          </c:val>
        </c:ser>
        <c:gapWidth val="150"/>
        <c:shape val="box"/>
        <c:axId val="809"/>
        <c:axId val="25460"/>
        <c:axId val="0"/>
      </c:bar3DChart>
      <c:catAx>
        <c:axId val="809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25460"/>
        <c:crosses val="autoZero"/>
        <c:auto val="1"/>
        <c:lblAlgn val="ctr"/>
        <c:lblOffset val="100"/>
      </c:catAx>
      <c:valAx>
        <c:axId val="25460"/>
        <c:scaling>
          <c:orientation val="minMax"/>
        </c:scaling>
        <c:delete val="0"/>
        <c:axPos val="l"/>
        <c:majorGridlines>
          <c:spPr>
            <a:ln w="9360">
              <a:solidFill>
                <a:srgbClr val="bfbfbf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809"/>
        <c:crossesAt val="0"/>
      </c:valAx>
      <c:spPr>
        <a:noFill/>
        <a:ln w="9360">
          <a:solidFill>
            <a:srgbClr val="8b8b8b"/>
          </a:solidFill>
          <a:round/>
        </a:ln>
      </c:spPr>
    </c:plotArea>
    <c:plotVisOnly val="1"/>
  </c:chart>
  <c:spPr>
    <a:noFill/>
    <a:ln>
      <a:noFill/>
    </a:ln>
  </c:sp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lang="ru-RU" sz="2778">
                <a:solidFill>
                  <a:srgbClr val="000000"/>
                </a:solidFill>
                <a:latin typeface="Arial"/>
                <a:ea typeface="Arial"/>
              </a:rPr>
              <a:t>Chart Title</a:t>
            </a:r>
          </a:p>
        </c:rich>
      </c:tx>
      <c:layout/>
    </c:title>
    <c:view3D>
      <c:rotX val="305"/>
      <c:rotY val="0"/>
      <c:rAngAx val="0"/>
      <c:perspective val="0"/>
    </c:view3D>
    <c:floor>
      <c:spPr>
        <a:solidFill>
          <a:srgbClr val="d9d9d9"/>
        </a:solidFill>
        <a:ln>
          <a:noFill/>
        </a:ln>
      </c:spPr>
    </c:floor>
    <c:backWall>
      <c:spPr>
        <a:solidFill>
          <a:srgbClr val="d9d9d9"/>
        </a:solidFill>
        <a:ln>
          <a:noFill/>
        </a:ln>
      </c:spPr>
    </c:backWall>
    <c:plotArea>
      <c:layout/>
      <c:pie3DChart>
        <c:varyColors val="1"/>
        <c:ser>
          <c:idx val="0"/>
          <c:order val="0"/>
          <c:spPr>
            <a:solidFill>
              <a:srgbClr val="4f81bd"/>
            </a:solidFill>
            <a:ln w="11880">
              <a:noFill/>
            </a:ln>
          </c:spPr>
          <c:explosion val="12"/>
          <c:dPt>
            <c:idx val="0"/>
            <c:spPr>
              <a:solidFill>
                <a:srgbClr val="99cc00"/>
              </a:solidFill>
              <a:ln w="11880">
                <a:noFill/>
              </a:ln>
            </c:spPr>
          </c:dPt>
          <c:dPt>
            <c:idx val="1"/>
            <c:spPr>
              <a:solidFill>
                <a:srgbClr val="00ccff"/>
              </a:solidFill>
              <a:ln w="11880">
                <a:noFill/>
              </a:ln>
            </c:spPr>
          </c:dPt>
          <c:dPt>
            <c:idx val="2"/>
            <c:spPr>
              <a:solidFill>
                <a:srgbClr val="ffc000"/>
              </a:solidFill>
              <a:ln w="11880">
                <a:noFill/>
              </a:ln>
            </c:spPr>
          </c:dPt>
          <c:dPt>
            <c:idx val="3"/>
            <c:spPr>
              <a:solidFill>
                <a:srgbClr val="00ff00"/>
              </a:solidFill>
              <a:ln w="11880">
                <a:noFill/>
              </a:ln>
            </c:spPr>
          </c:dPt>
          <c:dPt>
            <c:idx val="4"/>
            <c:spPr>
              <a:solidFill>
                <a:srgbClr val="ff0000"/>
              </a:solidFill>
              <a:ln w="11880">
                <a:noFill/>
              </a:ln>
            </c:spPr>
          </c:dPt>
          <c:dLbls>
            <c:dLbl>
              <c:idx val="0"/>
              <c:dLblPos val="t"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1"/>
              <c:dLblPos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2"/>
              <c:dLblPos val="t"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3"/>
              <c:dLblPos val="t"/>
              <c:showLegendKey val="0"/>
              <c:showVal val="0"/>
              <c:showCatName val="0"/>
              <c:showSerName val="0"/>
              <c:showPercent val="1"/>
              <c:separator>; </c:separator>
            </c:dLbl>
            <c:dLbl>
              <c:idx val="4"/>
              <c:dLblPos/>
              <c:showLegendKey val="0"/>
              <c:showVal val="0"/>
              <c:showCatName val="0"/>
              <c:showSerName val="0"/>
              <c:showPercent val="1"/>
              <c:separator>; </c:separator>
            </c:dLbl>
            <c:showLegendKey val="0"/>
            <c:showVal val="0"/>
            <c:showCatName val="0"/>
            <c:showSerName val="0"/>
            <c:showPercent val="1"/>
          </c:dLbls>
          <c:cat>
            <c:strRef>
              <c:f>categories</c:f>
              <c:strCache>
                <c:ptCount val="5"/>
                <c:pt idx="0">
                  <c:v>Единый с\х налог</c:v>
                </c:pt>
                <c:pt idx="1">
                  <c:v>Земельный налог</c:v>
                </c:pt>
                <c:pt idx="2">
                  <c:v>НДФЛ</c:v>
                </c:pt>
                <c:pt idx="3">
                  <c:v>Упрощенная система налогообложения</c:v>
                </c:pt>
                <c:pt idx="4">
                  <c:v>Налог на имущество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10.9</c:v>
                </c:pt>
                <c:pt idx="1">
                  <c:v>102.8</c:v>
                </c:pt>
                <c:pt idx="2">
                  <c:v>20.3</c:v>
                </c:pt>
                <c:pt idx="3">
                  <c:v>1.2</c:v>
                </c:pt>
                <c:pt idx="4">
                  <c:v>7.9</c:v>
                </c:pt>
              </c:numCache>
            </c:numRef>
          </c:val>
        </c:ser>
        <c:ser>
          <c:idx val="1"/>
          <c:order val="1"/>
          <c:spPr>
            <a:solidFill>
              <a:srgbClr val="c0504d"/>
            </a:solidFill>
            <a:ln w="11880">
              <a:solidFill>
                <a:srgbClr val="000000"/>
              </a:solidFill>
              <a:round/>
            </a:ln>
          </c:spPr>
          <c:explosion val="11"/>
          <c:dLbls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5"/>
                <c:pt idx="0">
                  <c:v>Единый с\х налог</c:v>
                </c:pt>
                <c:pt idx="1">
                  <c:v>Земельный налог</c:v>
                </c:pt>
                <c:pt idx="2">
                  <c:v>НДФЛ</c:v>
                </c:pt>
                <c:pt idx="3">
                  <c:v>Упрощенная система налогообложения</c:v>
                </c:pt>
                <c:pt idx="4">
                  <c:v>Налог на имущество</c:v>
                </c:pt>
              </c:strCache>
            </c:strRef>
          </c:cat>
        </c:ser>
      </c:pie3DChart>
      <c:spPr>
        <a:solidFill>
          <a:srgbClr val="d9d9d9"/>
        </a:solidFill>
        <a:ln>
          <a:noFill/>
        </a:ln>
      </c:spPr>
    </c:plotArea>
    <c:legend>
      <c:legendPos val="r"/>
      <c:overlay val="0"/>
      <c:spPr>
        <a:noFill/>
        <a:ln w="2880">
          <a:noFill/>
        </a:ln>
      </c:spPr>
    </c:legend>
    <c:plotVisOnly val="1"/>
  </c:chart>
  <c:spPr>
    <a:noFill/>
    <a:ln>
      <a:noFill/>
    </a:ln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lang="ru-RU" sz="2000">
                <a:solidFill>
                  <a:srgbClr val="0070c0"/>
                </a:solidFill>
                <a:latin typeface="Trebuchet MS"/>
              </a:rPr>
              <a:t>Динамика поступлений налога на доходы физических лиц в части бюджета Краснополянского сельского поселения 
</a:t>
            </a:r>
          </a:p>
        </c:rich>
      </c:tx>
      <c:layout/>
    </c:title>
    <c:view3D>
      <c:rotX val="16"/>
      <c:rotY val="19"/>
      <c:rAngAx val="1"/>
      <c:perspective val="30"/>
    </c:view3D>
    <c:floor>
      <c:spPr>
        <a:solidFill>
          <a:srgbClr val="f2f2f2"/>
        </a:solidFill>
        <a:ln w="9360">
          <a:solidFill>
            <a:srgbClr val="8b8b8b"/>
          </a:solidFill>
          <a:round/>
        </a:ln>
      </c:spPr>
    </c:floor>
    <c:backWall>
      <c:spPr>
        <a:noFill/>
        <a:ln w="9360">
          <a:solidFill>
            <a:srgbClr val="bfbfbf"/>
          </a:solidFill>
          <a:round/>
        </a:ln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558ed5"/>
            </a:solidFill>
            <a:ln>
              <a:noFill/>
            </a:ln>
          </c:spPr>
          <c:cat>
            <c:strRef>
              <c:f>categories</c:f>
              <c:strCache>
                <c:ptCount val="6"/>
                <c:pt idx="0">
                  <c:v>Факт 2010</c:v>
                </c:pt>
                <c:pt idx="1">
                  <c:v>Факт 2011</c:v>
                </c:pt>
                <c:pt idx="2">
                  <c:v>Ожидаем. 2012</c:v>
                </c:pt>
                <c:pt idx="3">
                  <c:v>Проект 2013</c:v>
                </c:pt>
                <c:pt idx="4">
                  <c:v>Проект 2014</c:v>
                </c:pt>
                <c:pt idx="5">
                  <c:v>Проект 2015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19394.4</c:v>
                </c:pt>
                <c:pt idx="1">
                  <c:v>21341.4</c:v>
                </c:pt>
                <c:pt idx="2">
                  <c:v>24989.2</c:v>
                </c:pt>
                <c:pt idx="3">
                  <c:v>28496.3</c:v>
                </c:pt>
                <c:pt idx="4">
                  <c:v>32317.1</c:v>
                </c:pt>
                <c:pt idx="5">
                  <c:v>36710.4</c:v>
                </c:pt>
              </c:numCache>
            </c:numRef>
          </c:val>
        </c:ser>
        <c:gapWidth val="96"/>
        <c:shape val="box"/>
        <c:axId val="21611"/>
        <c:axId val="27760"/>
        <c:axId val="0"/>
      </c:bar3DChart>
      <c:catAx>
        <c:axId val="21611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crossAx val="27760"/>
        <c:crosses val="autoZero"/>
        <c:auto val="1"/>
        <c:lblAlgn val="ctr"/>
        <c:lblOffset val="100"/>
      </c:catAx>
      <c:valAx>
        <c:axId val="27760"/>
        <c:scaling>
          <c:orientation val="minMax"/>
        </c:scaling>
        <c:delete val="1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majorTickMark val="out"/>
        <c:minorTickMark val="none"/>
        <c:tickLblPos val="none"/>
        <c:spPr>
          <a:ln w="9360">
            <a:solidFill>
              <a:srgbClr val="8b8b8b"/>
            </a:solidFill>
            <a:round/>
          </a:ln>
        </c:spPr>
        <c:crossAx val="21611"/>
        <c:crossesAt val="0"/>
        <c:majorUnit val="10000"/>
      </c:valAx>
      <c:spPr>
        <a:noFill/>
        <a:ln w="9360">
          <a:solidFill>
            <a:srgbClr val="bfbfbf"/>
          </a:solidFill>
          <a:round/>
        </a:ln>
      </c:spPr>
    </c:plotArea>
    <c:plotVisOnly val="1"/>
  </c:chart>
  <c:spPr>
    <a:noFill/>
    <a:ln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ru-RU" sz="2000">
                <a:latin typeface="Arial"/>
              </a:rPr>
              <a:t>Для правки формата примечаний щелкните мышью</a:t>
            </a:r>
            <a:endParaRPr/>
          </a:p>
        </p:txBody>
      </p:sp>
      <p:sp>
        <p:nvSpPr>
          <p:cNvPr id="27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ru-RU" sz="1400">
                <a:latin typeface="Times New Roman"/>
              </a:rPr>
              <a:t>&lt;заголовок&gt;</a:t>
            </a:r>
            <a:endParaRPr/>
          </a:p>
        </p:txBody>
      </p:sp>
      <p:sp>
        <p:nvSpPr>
          <p:cNvPr id="27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ru-RU" sz="1400">
                <a:latin typeface="Times New Roman"/>
              </a:rPr>
              <a:t>&lt;дата/время&gt;</a:t>
            </a:r>
            <a:endParaRPr/>
          </a:p>
        </p:txBody>
      </p:sp>
      <p:sp>
        <p:nvSpPr>
          <p:cNvPr id="27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ru-RU" sz="1400">
                <a:latin typeface="Times New Roman"/>
              </a:rPr>
              <a:t>&lt;нижний колонтитул&gt;</a:t>
            </a:r>
            <a:endParaRPr/>
          </a:p>
        </p:txBody>
      </p:sp>
      <p:sp>
        <p:nvSpPr>
          <p:cNvPr id="27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257493D7-445F-4796-90BF-B85C007F6180}" type="slidenum">
              <a:rPr lang="ru-RU" sz="1400">
                <a:latin typeface="Times New Roman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body"/>
          </p:nvPr>
        </p:nvSpPr>
        <p:spPr>
          <a:xfrm>
            <a:off x="679320" y="4705200"/>
            <a:ext cx="5435280" cy="44575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345" name="TextShape 2"/>
          <p:cNvSpPr txBox="1"/>
          <p:nvPr/>
        </p:nvSpPr>
        <p:spPr>
          <a:xfrm>
            <a:off x="3848040" y="9408960"/>
            <a:ext cx="2944440" cy="4950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fld id="{140B0C5D-C748-4AFA-B01E-173D73BB37BC}" type="slidenum">
              <a:rPr lang="ru-RU" sz="1200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TextShape 1"/>
          <p:cNvSpPr txBox="1"/>
          <p:nvPr/>
        </p:nvSpPr>
        <p:spPr>
          <a:xfrm>
            <a:off x="3848040" y="9408960"/>
            <a:ext cx="2944440" cy="49500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1B126803-21E9-43F1-9424-9C509B9097EF}" type="slidenum">
              <a:rPr lang="ru-RU" sz="1200">
                <a:latin typeface="Times New Roman"/>
              </a:rPr>
              <a:t>&lt;номер&gt;</a:t>
            </a:fld>
            <a:endParaRPr/>
          </a:p>
        </p:txBody>
      </p:sp>
      <p:sp>
        <p:nvSpPr>
          <p:cNvPr id="347" name="PlaceHolder 2"/>
          <p:cNvSpPr>
            <a:spLocks noGrp="1"/>
          </p:cNvSpPr>
          <p:nvPr>
            <p:ph type="body"/>
          </p:nvPr>
        </p:nvSpPr>
        <p:spPr>
          <a:xfrm>
            <a:off x="679320" y="4705200"/>
            <a:ext cx="5435280" cy="44575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348" name="CustomShape 3"/>
          <p:cNvSpPr/>
          <p:nvPr/>
        </p:nvSpPr>
        <p:spPr>
          <a:xfrm>
            <a:off x="3848040" y="9408960"/>
            <a:ext cx="2944440" cy="49500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165C1931-13BB-4F5D-B4BF-9F7029374F16}" type="slidenum">
              <a:rPr lang="ru-RU" sz="1200">
                <a:solidFill>
                  <a:srgbClr val="000000"/>
                </a:solid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61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  <p:pic>
        <p:nvPicPr>
          <p:cNvPr id="62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57200" y="2249280"/>
            <a:ext cx="8229240" cy="4325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494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subTitle"/>
          </p:nvPr>
        </p:nvSpPr>
        <p:spPr>
          <a:xfrm>
            <a:off x="457200" y="2249280"/>
            <a:ext cx="8229240" cy="4325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3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  <p:pic>
        <p:nvPicPr>
          <p:cNvPr id="114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subTitle"/>
          </p:nvPr>
        </p:nvSpPr>
        <p:spPr>
          <a:xfrm>
            <a:off x="457200" y="2249280"/>
            <a:ext cx="8229240" cy="4325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494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65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  <p:pic>
        <p:nvPicPr>
          <p:cNvPr id="166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subTitle"/>
          </p:nvPr>
        </p:nvSpPr>
        <p:spPr>
          <a:xfrm>
            <a:off x="457200" y="2249280"/>
            <a:ext cx="8229240" cy="4325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494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3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4" name="PlaceHolder 5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7" name="PlaceHolder 3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18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  <p:pic>
        <p:nvPicPr>
          <p:cNvPr id="219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9" name="PlaceHolder 2"/>
          <p:cNvSpPr>
            <a:spLocks noGrp="1"/>
          </p:cNvSpPr>
          <p:nvPr>
            <p:ph type="subTitle"/>
          </p:nvPr>
        </p:nvSpPr>
        <p:spPr>
          <a:xfrm>
            <a:off x="457200" y="2249280"/>
            <a:ext cx="8229240" cy="4325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4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494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9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0" name="PlaceHolder 4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3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4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7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8" name="PlaceHolder 4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1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4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5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6" name="PlaceHolder 5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ubTitle"/>
          </p:nvPr>
        </p:nvSpPr>
        <p:spPr>
          <a:xfrm>
            <a:off x="457200" y="1143000"/>
            <a:ext cx="8229240" cy="494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7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  <p:pic>
        <p:nvPicPr>
          <p:cNvPr id="27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861560" y="2248920"/>
            <a:ext cx="5420160" cy="43246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43246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674240" y="4508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1109160"/>
            <a:ext cx="8229240" cy="1134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2249280"/>
            <a:ext cx="401580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4508280"/>
            <a:ext cx="8229240" cy="2062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rgbClr val="1f497d"/>
          </a:solidFill>
          <a:ln w="507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3" name="CustomShape 4"/>
          <p:cNvSpPr/>
          <p:nvPr/>
        </p:nvSpPr>
        <p:spPr>
          <a:xfrm flipV="1">
            <a:off x="5410080" y="360000"/>
            <a:ext cx="3733560" cy="9072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4" name="CustomShape 5"/>
          <p:cNvSpPr/>
          <p:nvPr/>
        </p:nvSpPr>
        <p:spPr>
          <a:xfrm flipV="1">
            <a:off x="5410080" y="439200"/>
            <a:ext cx="3733560" cy="17964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5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6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7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8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9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0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1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3" name="CustomShape 14"/>
          <p:cNvSpPr/>
          <p:nvPr/>
        </p:nvSpPr>
        <p:spPr>
          <a:xfrm flipV="1">
            <a:off x="5410080" y="3809520"/>
            <a:ext cx="3733560" cy="9072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4" name="CustomShape 15"/>
          <p:cNvSpPr/>
          <p:nvPr/>
        </p:nvSpPr>
        <p:spPr>
          <a:xfrm flipV="1">
            <a:off x="5410080" y="3896640"/>
            <a:ext cx="3733560" cy="19152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5" name="CustomShape 16"/>
          <p:cNvSpPr/>
          <p:nvPr/>
        </p:nvSpPr>
        <p:spPr>
          <a:xfrm flipV="1">
            <a:off x="5410080" y="4114800"/>
            <a:ext cx="3733560" cy="864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6" name="CustomShape 17"/>
          <p:cNvSpPr/>
          <p:nvPr/>
        </p:nvSpPr>
        <p:spPr>
          <a:xfrm flipV="1">
            <a:off x="5410080" y="4164120"/>
            <a:ext cx="1965600" cy="1800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7" name="CustomShape 18"/>
          <p:cNvSpPr/>
          <p:nvPr/>
        </p:nvSpPr>
        <p:spPr>
          <a:xfrm flipV="1">
            <a:off x="5410080" y="4199040"/>
            <a:ext cx="1965600" cy="864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8" name="CustomShape 19"/>
          <p:cNvSpPr/>
          <p:nvPr/>
        </p:nvSpPr>
        <p:spPr>
          <a:xfrm>
            <a:off x="5410080" y="3962520"/>
            <a:ext cx="3062880" cy="27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19" name="CustomShape 20"/>
          <p:cNvSpPr/>
          <p:nvPr/>
        </p:nvSpPr>
        <p:spPr>
          <a:xfrm>
            <a:off x="7376400" y="4061160"/>
            <a:ext cx="1599840" cy="363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20" name="CustomShape 21"/>
          <p:cNvSpPr/>
          <p:nvPr/>
        </p:nvSpPr>
        <p:spPr>
          <a:xfrm>
            <a:off x="0" y="3649680"/>
            <a:ext cx="9143640" cy="24372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21" name="CustomShape 22"/>
          <p:cNvSpPr/>
          <p:nvPr/>
        </p:nvSpPr>
        <p:spPr>
          <a:xfrm>
            <a:off x="0" y="3675600"/>
            <a:ext cx="9143640" cy="14040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22" name="CustomShape 23"/>
          <p:cNvSpPr/>
          <p:nvPr/>
        </p:nvSpPr>
        <p:spPr>
          <a:xfrm flipV="1">
            <a:off x="6414120" y="3642120"/>
            <a:ext cx="2729520" cy="24804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23" name="CustomShape 24"/>
          <p:cNvSpPr/>
          <p:nvPr/>
        </p:nvSpPr>
        <p:spPr>
          <a:xfrm>
            <a:off x="0" y="0"/>
            <a:ext cx="9143640" cy="3701520"/>
          </a:xfrm>
          <a:prstGeom prst="rect">
            <a:avLst/>
          </a:prstGeom>
          <a:solidFill>
            <a:srgbClr val="1f497d"/>
          </a:solidFill>
          <a:ln w="50760">
            <a:noFill/>
          </a:ln>
        </p:spPr>
      </p:sp>
      <p:sp>
        <p:nvSpPr>
          <p:cNvPr id="24" name="PlaceHolder 25"/>
          <p:cNvSpPr>
            <a:spLocks noGrp="1"/>
          </p:cNvSpPr>
          <p:nvPr>
            <p:ph type="title"/>
          </p:nvPr>
        </p:nvSpPr>
        <p:spPr>
          <a:xfrm>
            <a:off x="457200" y="2401920"/>
            <a:ext cx="8457840" cy="146952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lang="ru-RU" sz="4400">
                <a:solidFill>
                  <a:srgbClr val="ffffff"/>
                </a:solidFill>
                <a:latin typeface="Trebuchet MS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25" name="PlaceHolder 26"/>
          <p:cNvSpPr>
            <a:spLocks noGrp="1"/>
          </p:cNvSpPr>
          <p:nvPr>
            <p:ph type="dt"/>
          </p:nvPr>
        </p:nvSpPr>
        <p:spPr>
          <a:xfrm>
            <a:off x="6705720" y="4206240"/>
            <a:ext cx="959760" cy="4568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800">
                <a:solidFill>
                  <a:srgbClr val="c0504d"/>
                </a:solidFill>
                <a:latin typeface="Arial"/>
              </a:rPr>
              <a:t>28.5.14</a:t>
            </a:r>
            <a:endParaRPr/>
          </a:p>
        </p:txBody>
      </p:sp>
      <p:sp>
        <p:nvSpPr>
          <p:cNvPr id="26" name="PlaceHolder 27"/>
          <p:cNvSpPr>
            <a:spLocks noGrp="1"/>
          </p:cNvSpPr>
          <p:nvPr>
            <p:ph type="ftr"/>
          </p:nvPr>
        </p:nvSpPr>
        <p:spPr>
          <a:xfrm>
            <a:off x="5410080" y="4205160"/>
            <a:ext cx="1294920" cy="456840"/>
          </a:xfrm>
          <a:prstGeom prst="rect">
            <a:avLst/>
          </a:prstGeom>
        </p:spPr>
        <p:txBody>
          <a:bodyPr lIns="90000" rIns="90000" tIns="45000" bIns="45000"/>
          <a:p>
            <a:endParaRPr/>
          </a:p>
        </p:txBody>
      </p:sp>
      <p:sp>
        <p:nvSpPr>
          <p:cNvPr id="27" name="PlaceHolder 28"/>
          <p:cNvSpPr>
            <a:spLocks noGrp="1"/>
          </p:cNvSpPr>
          <p:nvPr>
            <p:ph type="sldNum"/>
          </p:nvPr>
        </p:nvSpPr>
        <p:spPr>
          <a:xfrm>
            <a:off x="8319960" y="1080"/>
            <a:ext cx="7473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EB4F3D69-726B-4E85-A417-5B21B0497F79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  <p:sp>
        <p:nvSpPr>
          <p:cNvPr id="28" name="PlaceHolder 2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2800">
                <a:latin typeface="Georgia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400">
                <a:latin typeface="Georgia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200">
                <a:latin typeface="Georgia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Georgia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Georgia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Georgia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Georgia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64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rgbClr val="1f497d"/>
          </a:solidFill>
          <a:ln w="50760">
            <a:noFill/>
          </a:ln>
        </p:spPr>
      </p:sp>
      <p:sp>
        <p:nvSpPr>
          <p:cNvPr id="65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66" name="CustomShape 4"/>
          <p:cNvSpPr/>
          <p:nvPr/>
        </p:nvSpPr>
        <p:spPr>
          <a:xfrm flipV="1">
            <a:off x="5410080" y="360000"/>
            <a:ext cx="3733560" cy="9072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67" name="CustomShape 5"/>
          <p:cNvSpPr/>
          <p:nvPr/>
        </p:nvSpPr>
        <p:spPr>
          <a:xfrm flipV="1">
            <a:off x="5410080" y="439200"/>
            <a:ext cx="3733560" cy="17964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68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69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70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1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2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3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4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5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76" name="PlaceHolder 14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>
                <a:solidFill>
                  <a:srgbClr val="1f497d"/>
                </a:solidFill>
                <a:latin typeface="Trebuchet MS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7" name="PlaceHolder 15"/>
          <p:cNvSpPr>
            <a:spLocks noGrp="1"/>
          </p:cNvSpPr>
          <p:nvPr>
            <p:ph type="body"/>
          </p:nvPr>
        </p:nvSpPr>
        <p:spPr>
          <a:xfrm>
            <a:off x="457200" y="2249280"/>
            <a:ext cx="8229240" cy="4324680"/>
          </a:xfrm>
          <a:prstGeom prst="rect">
            <a:avLst/>
          </a:prstGeom>
        </p:spPr>
        <p:txBody>
          <a:bodyPr lIns="90000" rIns="90000" tIns="45000" bIns="45000"/>
          <a:p>
            <a:pPr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ru-RU" sz="2800">
                <a:solidFill>
                  <a:srgbClr val="000000"/>
                </a:solidFill>
                <a:latin typeface="Georgia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Georgia"/>
              <a:buChar char="▫"/>
            </a:pPr>
            <a:r>
              <a:rPr lang="ru-RU" sz="2600">
                <a:solidFill>
                  <a:srgbClr val="c0504d"/>
                </a:solidFill>
                <a:latin typeface="Georgia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Wingdings 2" charset="2"/>
              <a:buChar char=""/>
            </a:pPr>
            <a:r>
              <a:rPr lang="ru-RU" sz="2400">
                <a:solidFill>
                  <a:srgbClr val="4f81bd"/>
                </a:solidFill>
                <a:latin typeface="Georgia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Wingdings 2" charset="2"/>
              <a:buChar char=""/>
            </a:pPr>
            <a:r>
              <a:rPr lang="ru-RU" sz="2200">
                <a:solidFill>
                  <a:srgbClr val="4f81bd"/>
                </a:solidFill>
                <a:latin typeface="Georgia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Georgia"/>
              <a:buChar char="▫"/>
            </a:pPr>
            <a:r>
              <a:rPr lang="ru-RU" sz="2000">
                <a:solidFill>
                  <a:srgbClr val="9bbb59"/>
                </a:solidFill>
                <a:latin typeface="Georgia"/>
              </a:rPr>
              <a:t>Пятый уровень</a:t>
            </a:r>
            <a:endParaRPr/>
          </a:p>
        </p:txBody>
      </p:sp>
      <p:sp>
        <p:nvSpPr>
          <p:cNvPr id="78" name="PlaceHolder 16"/>
          <p:cNvSpPr>
            <a:spLocks noGrp="1"/>
          </p:cNvSpPr>
          <p:nvPr>
            <p:ph type="dt"/>
          </p:nvPr>
        </p:nvSpPr>
        <p:spPr>
          <a:xfrm>
            <a:off x="6586560" y="612720"/>
            <a:ext cx="956880" cy="4568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800">
                <a:solidFill>
                  <a:srgbClr val="c0504d"/>
                </a:solidFill>
                <a:latin typeface="Arial"/>
              </a:rPr>
              <a:t>28.5.14</a:t>
            </a:r>
            <a:endParaRPr/>
          </a:p>
        </p:txBody>
      </p:sp>
      <p:sp>
        <p:nvSpPr>
          <p:cNvPr id="79" name="PlaceHolder 17"/>
          <p:cNvSpPr>
            <a:spLocks noGrp="1"/>
          </p:cNvSpPr>
          <p:nvPr>
            <p:ph type="ftr"/>
          </p:nvPr>
        </p:nvSpPr>
        <p:spPr>
          <a:xfrm>
            <a:off x="5257800" y="612720"/>
            <a:ext cx="1325520" cy="456840"/>
          </a:xfrm>
          <a:prstGeom prst="rect">
            <a:avLst/>
          </a:prstGeom>
        </p:spPr>
        <p:txBody>
          <a:bodyPr lIns="90000" rIns="90000" tIns="45000" bIns="45000"/>
          <a:p>
            <a:endParaRPr/>
          </a:p>
        </p:txBody>
      </p:sp>
      <p:sp>
        <p:nvSpPr>
          <p:cNvPr id="80" name="PlaceHolder 18"/>
          <p:cNvSpPr>
            <a:spLocks noGrp="1"/>
          </p:cNvSpPr>
          <p:nvPr>
            <p:ph type="sldNum"/>
          </p:nvPr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7CF15A44-4A37-45B8-98ED-0DE1104120DF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16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rgbClr val="1f497d"/>
          </a:solidFill>
          <a:ln w="50760">
            <a:noFill/>
          </a:ln>
        </p:spPr>
      </p:sp>
      <p:sp>
        <p:nvSpPr>
          <p:cNvPr id="117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18" name="CustomShape 4"/>
          <p:cNvSpPr/>
          <p:nvPr/>
        </p:nvSpPr>
        <p:spPr>
          <a:xfrm flipV="1">
            <a:off x="5410080" y="360000"/>
            <a:ext cx="3733560" cy="9072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19" name="CustomShape 5"/>
          <p:cNvSpPr/>
          <p:nvPr/>
        </p:nvSpPr>
        <p:spPr>
          <a:xfrm flipV="1">
            <a:off x="5410080" y="439200"/>
            <a:ext cx="3733560" cy="17964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20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121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122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3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4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5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6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7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28" name="PlaceHolder 14"/>
          <p:cNvSpPr>
            <a:spLocks noGrp="1"/>
          </p:cNvSpPr>
          <p:nvPr>
            <p:ph type="dt"/>
          </p:nvPr>
        </p:nvSpPr>
        <p:spPr>
          <a:xfrm>
            <a:off x="6586560" y="612720"/>
            <a:ext cx="956880" cy="4568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800">
                <a:solidFill>
                  <a:srgbClr val="c0504d"/>
                </a:solidFill>
                <a:latin typeface="Arial"/>
              </a:rPr>
              <a:t>28.5.14</a:t>
            </a:r>
            <a:endParaRPr/>
          </a:p>
        </p:txBody>
      </p:sp>
      <p:sp>
        <p:nvSpPr>
          <p:cNvPr id="129" name="PlaceHolder 15"/>
          <p:cNvSpPr>
            <a:spLocks noGrp="1"/>
          </p:cNvSpPr>
          <p:nvPr>
            <p:ph type="ftr"/>
          </p:nvPr>
        </p:nvSpPr>
        <p:spPr>
          <a:xfrm>
            <a:off x="5257800" y="612720"/>
            <a:ext cx="1325520" cy="456840"/>
          </a:xfrm>
          <a:prstGeom prst="rect">
            <a:avLst/>
          </a:prstGeom>
        </p:spPr>
        <p:txBody>
          <a:bodyPr lIns="90000" rIns="90000" tIns="45000" bIns="45000"/>
          <a:p>
            <a:endParaRPr/>
          </a:p>
        </p:txBody>
      </p:sp>
      <p:sp>
        <p:nvSpPr>
          <p:cNvPr id="130" name="PlaceHolder 16"/>
          <p:cNvSpPr>
            <a:spLocks noGrp="1"/>
          </p:cNvSpPr>
          <p:nvPr>
            <p:ph type="sldNum"/>
          </p:nvPr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E887767E-0179-4C63-A890-C3BFFADF548D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  <p:sp>
        <p:nvSpPr>
          <p:cNvPr id="131" name="PlaceHolder 1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lang="ru-RU" sz="4000">
                <a:latin typeface="Arial"/>
              </a:rPr>
              <a:t>Для правки текста заголовка щелкните мышью</a:t>
            </a:r>
            <a:endParaRPr/>
          </a:p>
        </p:txBody>
      </p:sp>
      <p:sp>
        <p:nvSpPr>
          <p:cNvPr id="132" name="PlaceHolder 1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2800">
                <a:latin typeface="Georgia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400">
                <a:latin typeface="Georgia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200">
                <a:latin typeface="Georgia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Georgia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Georgia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Georgia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Georgia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68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rgbClr val="1f497d"/>
          </a:solidFill>
          <a:ln w="50760">
            <a:noFill/>
          </a:ln>
        </p:spPr>
      </p:sp>
      <p:sp>
        <p:nvSpPr>
          <p:cNvPr id="169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70" name="CustomShape 4"/>
          <p:cNvSpPr/>
          <p:nvPr/>
        </p:nvSpPr>
        <p:spPr>
          <a:xfrm flipV="1">
            <a:off x="5410080" y="360000"/>
            <a:ext cx="3733560" cy="9072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71" name="CustomShape 5"/>
          <p:cNvSpPr/>
          <p:nvPr/>
        </p:nvSpPr>
        <p:spPr>
          <a:xfrm flipV="1">
            <a:off x="5410080" y="439200"/>
            <a:ext cx="3733560" cy="17964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172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173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174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75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76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77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78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79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180" name="PlaceHolder 14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240" cy="106632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>
                <a:solidFill>
                  <a:srgbClr val="1f497d"/>
                </a:solidFill>
                <a:latin typeface="Trebuchet MS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81" name="PlaceHolder 15"/>
          <p:cNvSpPr>
            <a:spLocks noGrp="1"/>
          </p:cNvSpPr>
          <p:nvPr>
            <p:ph type="body"/>
          </p:nvPr>
        </p:nvSpPr>
        <p:spPr>
          <a:xfrm>
            <a:off x="457200" y="2249280"/>
            <a:ext cx="4038120" cy="4525560"/>
          </a:xfrm>
          <a:prstGeom prst="rect">
            <a:avLst/>
          </a:prstGeom>
        </p:spPr>
        <p:txBody>
          <a:bodyPr lIns="90000" rIns="90000" tIns="45000" bIns="45000"/>
          <a:p>
            <a:pPr>
              <a:buSzPct val="45000"/>
              <a:buFont typeface="StarSymbol"/>
              <a:buChar char=""/>
            </a:pPr>
            <a:r>
              <a:rPr lang="ru-RU" sz="2000">
                <a:solidFill>
                  <a:srgbClr val="000000"/>
                </a:solidFill>
                <a:latin typeface="Georgia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000">
                <a:solidFill>
                  <a:srgbClr val="000000"/>
                </a:solidFill>
                <a:latin typeface="Georgia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000">
                <a:solidFill>
                  <a:srgbClr val="000000"/>
                </a:solidFill>
                <a:latin typeface="Georgia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solidFill>
                  <a:srgbClr val="000000"/>
                </a:solidFill>
                <a:latin typeface="Georgia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solidFill>
                  <a:srgbClr val="000000"/>
                </a:solidFill>
                <a:latin typeface="Georgia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solidFill>
                  <a:srgbClr val="000000"/>
                </a:solidFill>
                <a:latin typeface="Georgia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ru-RU" sz="2000">
                <a:solidFill>
                  <a:srgbClr val="000000"/>
                </a:solidFill>
                <a:latin typeface="Georgia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Georgia"/>
              <a:buChar char="▫"/>
            </a:pPr>
            <a:r>
              <a:rPr lang="ru-RU" sz="1900">
                <a:solidFill>
                  <a:srgbClr val="c0504d"/>
                </a:solidFill>
                <a:latin typeface="Georgia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Wingdings 2" charset="2"/>
              <a:buChar char=""/>
            </a:pPr>
            <a:r>
              <a:rPr lang="ru-RU">
                <a:solidFill>
                  <a:srgbClr val="4f81bd"/>
                </a:solidFill>
                <a:latin typeface="Georgia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Wingdings 2" charset="2"/>
              <a:buChar char=""/>
            </a:pPr>
            <a:r>
              <a:rPr lang="ru-RU">
                <a:solidFill>
                  <a:srgbClr val="4f81bd"/>
                </a:solidFill>
                <a:latin typeface="Georgia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Georgia"/>
              <a:buChar char="▫"/>
            </a:pPr>
            <a:r>
              <a:rPr lang="ru-RU">
                <a:solidFill>
                  <a:srgbClr val="9bbb59"/>
                </a:solidFill>
                <a:latin typeface="Georgia"/>
              </a:rPr>
              <a:t>Пятый уровень</a:t>
            </a:r>
            <a:endParaRPr/>
          </a:p>
        </p:txBody>
      </p:sp>
      <p:sp>
        <p:nvSpPr>
          <p:cNvPr id="182" name="PlaceHolder 16"/>
          <p:cNvSpPr>
            <a:spLocks noGrp="1"/>
          </p:cNvSpPr>
          <p:nvPr>
            <p:ph type="body"/>
          </p:nvPr>
        </p:nvSpPr>
        <p:spPr>
          <a:xfrm>
            <a:off x="4648320" y="2249280"/>
            <a:ext cx="4038120" cy="4525560"/>
          </a:xfrm>
          <a:prstGeom prst="rect">
            <a:avLst/>
          </a:prstGeom>
        </p:spPr>
        <p:txBody>
          <a:bodyPr lIns="90000" rIns="90000" tIns="45000" bIns="45000"/>
          <a:p>
            <a:pPr>
              <a:buSzPct val="45000"/>
              <a:buFont typeface="StarSymbol"/>
              <a:buChar char=""/>
            </a:pPr>
            <a:r>
              <a:rPr lang="ru-RU" sz="2000">
                <a:solidFill>
                  <a:srgbClr val="c0504d"/>
                </a:solidFill>
                <a:latin typeface="Georgia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000">
                <a:solidFill>
                  <a:srgbClr val="c0504d"/>
                </a:solidFill>
                <a:latin typeface="Georgia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000">
                <a:solidFill>
                  <a:srgbClr val="c0504d"/>
                </a:solidFill>
                <a:latin typeface="Georgia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solidFill>
                  <a:srgbClr val="c0504d"/>
                </a:solidFill>
                <a:latin typeface="Georgia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solidFill>
                  <a:srgbClr val="c0504d"/>
                </a:solidFill>
                <a:latin typeface="Georgia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solidFill>
                  <a:srgbClr val="c0504d"/>
                </a:solidFill>
                <a:latin typeface="Georgia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Georgia"/>
              <a:buChar char="•"/>
            </a:pPr>
            <a:r>
              <a:rPr lang="ru-RU" sz="2000">
                <a:solidFill>
                  <a:srgbClr val="c0504d"/>
                </a:solidFill>
                <a:latin typeface="Georgia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Georgia"/>
              <a:buChar char="▫"/>
            </a:pPr>
            <a:r>
              <a:rPr lang="ru-RU" sz="1900">
                <a:solidFill>
                  <a:srgbClr val="c0504d"/>
                </a:solidFill>
                <a:latin typeface="Georgia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Wingdings 2" charset="2"/>
              <a:buChar char=""/>
            </a:pPr>
            <a:r>
              <a:rPr lang="ru-RU">
                <a:solidFill>
                  <a:srgbClr val="4f81bd"/>
                </a:solidFill>
                <a:latin typeface="Georgia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Wingdings 2" charset="2"/>
              <a:buChar char=""/>
            </a:pPr>
            <a:r>
              <a:rPr lang="ru-RU">
                <a:solidFill>
                  <a:srgbClr val="4f81bd"/>
                </a:solidFill>
                <a:latin typeface="Georgia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Georgia"/>
              <a:buChar char="▫"/>
            </a:pPr>
            <a:r>
              <a:rPr lang="ru-RU">
                <a:solidFill>
                  <a:srgbClr val="9bbb59"/>
                </a:solidFill>
                <a:latin typeface="Georgia"/>
              </a:rPr>
              <a:t>Пятый уровень</a:t>
            </a:r>
            <a:endParaRPr/>
          </a:p>
        </p:txBody>
      </p:sp>
      <p:sp>
        <p:nvSpPr>
          <p:cNvPr id="183" name="PlaceHolder 17"/>
          <p:cNvSpPr>
            <a:spLocks noGrp="1"/>
          </p:cNvSpPr>
          <p:nvPr>
            <p:ph type="dt"/>
          </p:nvPr>
        </p:nvSpPr>
        <p:spPr>
          <a:xfrm>
            <a:off x="6586560" y="612720"/>
            <a:ext cx="956880" cy="4568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2000">
                <a:solidFill>
                  <a:srgbClr val="c0504d"/>
                </a:solidFill>
                <a:latin typeface="Arial"/>
              </a:rPr>
              <a:t>28.5.14</a:t>
            </a:r>
            <a:endParaRPr/>
          </a:p>
        </p:txBody>
      </p:sp>
      <p:sp>
        <p:nvSpPr>
          <p:cNvPr id="184" name="PlaceHolder 18"/>
          <p:cNvSpPr>
            <a:spLocks noGrp="1"/>
          </p:cNvSpPr>
          <p:nvPr>
            <p:ph type="ftr"/>
          </p:nvPr>
        </p:nvSpPr>
        <p:spPr>
          <a:xfrm>
            <a:off x="5257800" y="612720"/>
            <a:ext cx="1325520" cy="456840"/>
          </a:xfrm>
          <a:prstGeom prst="rect">
            <a:avLst/>
          </a:prstGeom>
        </p:spPr>
        <p:txBody>
          <a:bodyPr lIns="90000" rIns="90000" tIns="45000" bIns="45000"/>
          <a:p>
            <a:endParaRPr/>
          </a:p>
        </p:txBody>
      </p:sp>
      <p:sp>
        <p:nvSpPr>
          <p:cNvPr id="185" name="PlaceHolder 19"/>
          <p:cNvSpPr>
            <a:spLocks noGrp="1"/>
          </p:cNvSpPr>
          <p:nvPr>
            <p:ph type="sldNum"/>
          </p:nvPr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6574A66E-FD87-427A-90C2-41E2CC7D24A8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0" y="366840"/>
            <a:ext cx="9143640" cy="838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221" name="CustomShape 2"/>
          <p:cNvSpPr/>
          <p:nvPr/>
        </p:nvSpPr>
        <p:spPr>
          <a:xfrm>
            <a:off x="0" y="0"/>
            <a:ext cx="9143640" cy="310320"/>
          </a:xfrm>
          <a:prstGeom prst="rect">
            <a:avLst/>
          </a:prstGeom>
          <a:solidFill>
            <a:srgbClr val="1f497d"/>
          </a:solidFill>
          <a:ln w="50760">
            <a:noFill/>
          </a:ln>
        </p:spPr>
      </p:sp>
      <p:sp>
        <p:nvSpPr>
          <p:cNvPr id="222" name="CustomShape 3"/>
          <p:cNvSpPr/>
          <p:nvPr/>
        </p:nvSpPr>
        <p:spPr>
          <a:xfrm>
            <a:off x="0" y="308160"/>
            <a:ext cx="9143640" cy="9108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223" name="CustomShape 4"/>
          <p:cNvSpPr/>
          <p:nvPr/>
        </p:nvSpPr>
        <p:spPr>
          <a:xfrm flipV="1">
            <a:off x="5410080" y="360000"/>
            <a:ext cx="3733560" cy="9072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224" name="CustomShape 5"/>
          <p:cNvSpPr/>
          <p:nvPr/>
        </p:nvSpPr>
        <p:spPr>
          <a:xfrm flipV="1">
            <a:off x="5410080" y="439200"/>
            <a:ext cx="3733560" cy="179640"/>
          </a:xfrm>
          <a:prstGeom prst="rect">
            <a:avLst/>
          </a:prstGeom>
          <a:solidFill>
            <a:srgbClr val="c0504d"/>
          </a:solidFill>
          <a:ln w="50760">
            <a:noFill/>
          </a:ln>
        </p:spPr>
      </p:sp>
      <p:sp>
        <p:nvSpPr>
          <p:cNvPr id="225" name="CustomShape 6"/>
          <p:cNvSpPr/>
          <p:nvPr/>
        </p:nvSpPr>
        <p:spPr>
          <a:xfrm>
            <a:off x="5407200" y="497520"/>
            <a:ext cx="3062880" cy="27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226" name="CustomShape 7"/>
          <p:cNvSpPr/>
          <p:nvPr/>
        </p:nvSpPr>
        <p:spPr>
          <a:xfrm>
            <a:off x="7373520" y="588960"/>
            <a:ext cx="1599840" cy="363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760">
            <a:noFill/>
          </a:ln>
        </p:spPr>
      </p:sp>
      <p:sp>
        <p:nvSpPr>
          <p:cNvPr id="227" name="CustomShape 8"/>
          <p:cNvSpPr/>
          <p:nvPr/>
        </p:nvSpPr>
        <p:spPr>
          <a:xfrm>
            <a:off x="9084960" y="-2160"/>
            <a:ext cx="572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228" name="CustomShape 9"/>
          <p:cNvSpPr/>
          <p:nvPr/>
        </p:nvSpPr>
        <p:spPr>
          <a:xfrm>
            <a:off x="904464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229" name="CustomShape 10"/>
          <p:cNvSpPr/>
          <p:nvPr/>
        </p:nvSpPr>
        <p:spPr>
          <a:xfrm>
            <a:off x="9025560" y="-2160"/>
            <a:ext cx="864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230" name="CustomShape 11"/>
          <p:cNvSpPr/>
          <p:nvPr/>
        </p:nvSpPr>
        <p:spPr>
          <a:xfrm>
            <a:off x="8975520" y="-2160"/>
            <a:ext cx="27000" cy="62136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231" name="CustomShape 12"/>
          <p:cNvSpPr/>
          <p:nvPr/>
        </p:nvSpPr>
        <p:spPr>
          <a:xfrm>
            <a:off x="8915760" y="360"/>
            <a:ext cx="5436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232" name="CustomShape 13"/>
          <p:cNvSpPr/>
          <p:nvPr/>
        </p:nvSpPr>
        <p:spPr>
          <a:xfrm>
            <a:off x="8873640" y="360"/>
            <a:ext cx="8640" cy="585000"/>
          </a:xfrm>
          <a:prstGeom prst="rect">
            <a:avLst/>
          </a:prstGeom>
          <a:solidFill>
            <a:srgbClr val="ffffff"/>
          </a:solidFill>
          <a:ln w="50760">
            <a:noFill/>
          </a:ln>
        </p:spPr>
      </p:sp>
      <p:sp>
        <p:nvSpPr>
          <p:cNvPr id="233" name="PlaceHolder 14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114264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ru-RU" sz="4000">
                <a:solidFill>
                  <a:srgbClr val="1f497d"/>
                </a:solidFill>
                <a:latin typeface="Trebuchet MS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234" name="PlaceHolder 15"/>
          <p:cNvSpPr>
            <a:spLocks noGrp="1"/>
          </p:cNvSpPr>
          <p:nvPr>
            <p:ph type="body"/>
          </p:nvPr>
        </p:nvSpPr>
        <p:spPr>
          <a:xfrm>
            <a:off x="457200" y="1828800"/>
            <a:ext cx="8229240" cy="4301640"/>
          </a:xfrm>
          <a:prstGeom prst="rect">
            <a:avLst/>
          </a:prstGeom>
        </p:spPr>
        <p:txBody>
          <a:bodyPr lIns="90000" rIns="90000" tIns="45000" bIns="45000"/>
          <a:p>
            <a:pPr>
              <a:buSzPct val="45000"/>
              <a:buFont typeface="StarSymbol"/>
              <a:buChar char=""/>
            </a:pPr>
            <a:r>
              <a:rPr lang="ru-RU">
                <a:latin typeface="Georgia"/>
              </a:rPr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>
                <a:latin typeface="Georgia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>
                <a:latin typeface="Georgia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>
                <a:latin typeface="Georgia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>
                <a:latin typeface="Georgia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latin typeface="Georgia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latin typeface="Georgia"/>
              </a:rPr>
              <a:t>Седьмой уровень структуры</a:t>
            </a:r>
            <a:endParaRPr/>
          </a:p>
        </p:txBody>
      </p:sp>
      <p:sp>
        <p:nvSpPr>
          <p:cNvPr id="235" name="PlaceHolder 16"/>
          <p:cNvSpPr>
            <a:spLocks noGrp="1"/>
          </p:cNvSpPr>
          <p:nvPr>
            <p:ph type="dt"/>
          </p:nvPr>
        </p:nvSpPr>
        <p:spPr>
          <a:xfrm>
            <a:off x="6586560" y="612720"/>
            <a:ext cx="956880" cy="4568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z="800">
                <a:solidFill>
                  <a:srgbClr val="c0504d"/>
                </a:solidFill>
                <a:latin typeface="Arial"/>
              </a:rPr>
              <a:t>28.5.14</a:t>
            </a:r>
            <a:endParaRPr/>
          </a:p>
        </p:txBody>
      </p:sp>
      <p:sp>
        <p:nvSpPr>
          <p:cNvPr id="236" name="PlaceHolder 17"/>
          <p:cNvSpPr>
            <a:spLocks noGrp="1"/>
          </p:cNvSpPr>
          <p:nvPr>
            <p:ph type="ftr"/>
          </p:nvPr>
        </p:nvSpPr>
        <p:spPr>
          <a:xfrm>
            <a:off x="5257800" y="612720"/>
            <a:ext cx="1325520" cy="456840"/>
          </a:xfrm>
          <a:prstGeom prst="rect">
            <a:avLst/>
          </a:prstGeom>
        </p:spPr>
        <p:txBody>
          <a:bodyPr lIns="90000" rIns="90000" tIns="45000" bIns="45000"/>
          <a:p>
            <a:endParaRPr/>
          </a:p>
        </p:txBody>
      </p:sp>
      <p:sp>
        <p:nvSpPr>
          <p:cNvPr id="237" name="PlaceHolder 18"/>
          <p:cNvSpPr>
            <a:spLocks noGrp="1"/>
          </p:cNvSpPr>
          <p:nvPr>
            <p:ph type="sldNum"/>
          </p:nvPr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B9C62917-C18F-41A2-96AD-D499760A9DF2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chart" Target="../charts/chart11.xml"/><Relationship Id="rId2" Type="http://schemas.openxmlformats.org/officeDocument/2006/relationships/slideLayout" Target="../slideLayouts/slideLayout4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chart" Target="../charts/chart12.xml"/><Relationship Id="rId2" Type="http://schemas.openxmlformats.org/officeDocument/2006/relationships/slideLayout" Target="../slideLayouts/slideLayout49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chart" Target="../charts/chart13.xml"/><Relationship Id="rId3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chart" Target="../charts/chart14.xml"/><Relationship Id="rId2" Type="http://schemas.openxmlformats.org/officeDocument/2006/relationships/image" Target="../media/image17.jpeg"/><Relationship Id="rId3" Type="http://schemas.openxmlformats.org/officeDocument/2006/relationships/image" Target="../media/image18.jpeg"/><Relationship Id="rId4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chart" Target="../charts/chart8.xml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chart" Target="../charts/chart9.xml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10.xm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extShape 1"/>
          <p:cNvSpPr txBox="1"/>
          <p:nvPr/>
        </p:nvSpPr>
        <p:spPr>
          <a:xfrm>
            <a:off x="539640" y="980640"/>
            <a:ext cx="8457840" cy="1469520"/>
          </a:xfrm>
          <a:prstGeom prst="rect">
            <a:avLst/>
          </a:prstGeom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ffffff"/>
                </a:solidFill>
                <a:latin typeface="Trebuchet MS"/>
              </a:rPr>
              <a:t>
</a:t>
            </a:r>
            <a:r>
              <a:rPr lang="ru-RU" sz="2600">
                <a:solidFill>
                  <a:srgbClr val="ffffff"/>
                </a:solidFill>
                <a:latin typeface="Trebuchet MS"/>
              </a:rPr>
              <a:t>
</a:t>
            </a:r>
            <a:r>
              <a:rPr lang="ru-RU" sz="4500">
                <a:solidFill>
                  <a:srgbClr val="eeece1"/>
                </a:solidFill>
                <a:latin typeface="Trebuchet MS"/>
              </a:rPr>
              <a:t>
</a:t>
            </a:r>
            <a:endParaRPr/>
          </a:p>
        </p:txBody>
      </p:sp>
      <p:sp>
        <p:nvSpPr>
          <p:cNvPr id="278" name="TextShape 2"/>
          <p:cNvSpPr txBox="1"/>
          <p:nvPr/>
        </p:nvSpPr>
        <p:spPr>
          <a:xfrm>
            <a:off x="251640" y="4149000"/>
            <a:ext cx="8712720" cy="216000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3300">
                <a:solidFill>
                  <a:srgbClr val="1f497d"/>
                </a:solidFill>
                <a:latin typeface="Georgia"/>
              </a:rPr>
              <a:t>Публичные слушания по проекту бюджета Краснополянского сельского поселения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3300">
                <a:solidFill>
                  <a:srgbClr val="1f497d"/>
                </a:solidFill>
                <a:latin typeface="Georgia"/>
              </a:rPr>
              <a:t>на 2014 – 2016 годы</a:t>
            </a:r>
            <a:endParaRPr/>
          </a:p>
        </p:txBody>
      </p:sp>
      <p:pic>
        <p:nvPicPr>
          <p:cNvPr id="279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3204000" y="1340640"/>
            <a:ext cx="2857320" cy="2142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" name="Object 4"/>
          <p:cNvGraphicFramePr/>
          <p:nvPr/>
        </p:nvGraphicFramePr>
        <p:xfrm>
          <a:off x="446400" y="1535760"/>
          <a:ext cx="8096040" cy="4865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28" name="TextShape 1"/>
          <p:cNvSpPr txBox="1"/>
          <p:nvPr/>
        </p:nvSpPr>
        <p:spPr>
          <a:xfrm>
            <a:off x="0" y="764640"/>
            <a:ext cx="9143640" cy="71964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700">
                <a:solidFill>
                  <a:srgbClr val="0070c0"/>
                </a:solidFill>
                <a:latin typeface="Trebuchet MS"/>
              </a:rPr>
              <a:t>Расходы бюджета Краснополянского сельского поселения на реализацию муниципальных программ</a:t>
            </a:r>
            <a:endParaRPr/>
          </a:p>
        </p:txBody>
      </p:sp>
      <p:sp>
        <p:nvSpPr>
          <p:cNvPr id="329" name="CustomShape 2"/>
          <p:cNvSpPr/>
          <p:nvPr/>
        </p:nvSpPr>
        <p:spPr>
          <a:xfrm>
            <a:off x="683640" y="1700640"/>
            <a:ext cx="1547280" cy="33372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1600">
                <a:solidFill>
                  <a:srgbClr val="000000"/>
                </a:solidFill>
                <a:latin typeface="Arial"/>
              </a:rPr>
              <a:t>тыс. рублей</a:t>
            </a:r>
            <a:endParaRPr/>
          </a:p>
        </p:txBody>
      </p:sp>
      <p:sp>
        <p:nvSpPr>
          <p:cNvPr id="330" name="TextShape 3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4E793FA4-DAD5-4EE9-A6C5-914C75181F5B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TextShape 1"/>
          <p:cNvSpPr txBox="1"/>
          <p:nvPr/>
        </p:nvSpPr>
        <p:spPr>
          <a:xfrm>
            <a:off x="0" y="357120"/>
            <a:ext cx="9143640" cy="109512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0070c0"/>
                </a:solidFill>
                <a:latin typeface="Trebuchet MS"/>
              </a:rPr>
              <a:t>Расходы бюджета Краснополянского сельского поселения 2014 году</a:t>
            </a:r>
            <a:r>
              <a:rPr b="1" lang="ru-RU" sz="2400">
                <a:solidFill>
                  <a:srgbClr val="0070c0"/>
                </a:solidFill>
                <a:latin typeface="Trebuchet MS"/>
              </a:rPr>
              <a:t>
</a:t>
            </a:r>
            <a:r>
              <a:rPr b="1" lang="ru-RU" sz="2400">
                <a:solidFill>
                  <a:srgbClr val="0070c0"/>
                </a:solidFill>
                <a:latin typeface="Trebuchet MS"/>
              </a:rPr>
              <a:t>33 440,3</a:t>
            </a:r>
            <a:r>
              <a:rPr b="1" lang="ru-RU" sz="2500">
                <a:solidFill>
                  <a:srgbClr val="c0504d"/>
                </a:solidFill>
                <a:latin typeface="Trebuchet MS"/>
              </a:rPr>
              <a:t> тыс. рублей</a:t>
            </a:r>
            <a:endParaRPr/>
          </a:p>
        </p:txBody>
      </p:sp>
      <p:graphicFrame>
        <p:nvGraphicFramePr>
          <p:cNvPr id="332" name="Object 5"/>
          <p:cNvGraphicFramePr/>
          <p:nvPr/>
        </p:nvGraphicFramePr>
        <p:xfrm>
          <a:off x="50760" y="1412640"/>
          <a:ext cx="9092880" cy="5394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33" name="CustomShape 2"/>
          <p:cNvSpPr/>
          <p:nvPr/>
        </p:nvSpPr>
        <p:spPr>
          <a:xfrm flipV="1" rot="10800000">
            <a:off x="612000" y="5992920"/>
            <a:ext cx="4176000" cy="384480"/>
          </a:xfrm>
          <a:prstGeom prst="rect">
            <a:avLst/>
          </a:prstGeom>
          <a:noFill/>
          <a:ln w="9360">
            <a:noFill/>
          </a:ln>
        </p:spPr>
      </p:sp>
      <p:sp>
        <p:nvSpPr>
          <p:cNvPr id="334" name="TextShape 3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F9F7E355-43EB-46D4-8048-C64824D79B72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Picture 1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255640" y="476640"/>
            <a:ext cx="3888000" cy="2592000"/>
          </a:xfrm>
          <a:prstGeom prst="rect">
            <a:avLst/>
          </a:prstGeom>
          <a:ln>
            <a:noFill/>
          </a:ln>
        </p:spPr>
      </p:pic>
      <p:sp>
        <p:nvSpPr>
          <p:cNvPr id="336" name="TextShape 1"/>
          <p:cNvSpPr txBox="1"/>
          <p:nvPr/>
        </p:nvSpPr>
        <p:spPr>
          <a:xfrm>
            <a:off x="0" y="620640"/>
            <a:ext cx="6155640" cy="107964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200">
                <a:solidFill>
                  <a:srgbClr val="0070c0"/>
                </a:solidFill>
                <a:latin typeface="Trebuchet MS"/>
              </a:rPr>
              <a:t>Динамика расходов бюджета Краснополянского сельского поселения</a:t>
            </a:r>
            <a:r>
              <a:rPr lang="ru-RU" sz="2200">
                <a:solidFill>
                  <a:srgbClr val="0070c0"/>
                </a:solidFill>
                <a:latin typeface="Trebuchet MS"/>
              </a:rPr>
              <a:t>
</a:t>
            </a:r>
            <a:r>
              <a:rPr lang="ru-RU" sz="2200">
                <a:solidFill>
                  <a:srgbClr val="0070c0"/>
                </a:solidFill>
                <a:latin typeface="Trebuchet MS"/>
              </a:rPr>
              <a:t>на </a:t>
            </a:r>
            <a:r>
              <a:rPr lang="ru-RU" sz="2200">
                <a:solidFill>
                  <a:srgbClr val="953735"/>
                </a:solidFill>
                <a:latin typeface="Trebuchet MS"/>
              </a:rPr>
              <a:t>благоустройство   </a:t>
            </a:r>
            <a:endParaRPr/>
          </a:p>
        </p:txBody>
      </p:sp>
      <p:graphicFrame>
        <p:nvGraphicFramePr>
          <p:cNvPr id="337" name="Диаграмма 4"/>
          <p:cNvGraphicFramePr/>
          <p:nvPr/>
        </p:nvGraphicFramePr>
        <p:xfrm>
          <a:off x="179640" y="1268640"/>
          <a:ext cx="8856720" cy="540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8" name="TextShape 2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B0DFFBD5-8181-4B87-81A5-FBB16B929E84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TextShape 1"/>
          <p:cNvSpPr txBox="1"/>
          <p:nvPr/>
        </p:nvSpPr>
        <p:spPr>
          <a:xfrm>
            <a:off x="-252360" y="620640"/>
            <a:ext cx="8362800" cy="115164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 sz="2400">
                <a:solidFill>
                  <a:srgbClr val="0070c0"/>
                </a:solidFill>
                <a:latin typeface="Trebuchet MS"/>
              </a:rPr>
              <a:t>Динамика расходов бюджета </a:t>
            </a:r>
            <a:r>
              <a:rPr b="1" lang="ru-RU" sz="2400">
                <a:solidFill>
                  <a:srgbClr val="0070c0"/>
                </a:solidFill>
                <a:latin typeface="Trebuchet MS"/>
              </a:rPr>
              <a:t>
</a:t>
            </a:r>
            <a:r>
              <a:rPr b="1" lang="ru-RU" sz="2400">
                <a:solidFill>
                  <a:srgbClr val="0070c0"/>
                </a:solidFill>
                <a:latin typeface="Trebuchet MS"/>
              </a:rPr>
              <a:t>Краснополянского сельского поселения</a:t>
            </a:r>
            <a:r>
              <a:rPr b="1" lang="ru-RU" sz="2400">
                <a:solidFill>
                  <a:srgbClr val="0070c0"/>
                </a:solidFill>
                <a:latin typeface="Trebuchet MS"/>
              </a:rPr>
              <a:t>
</a:t>
            </a:r>
            <a:r>
              <a:rPr b="1" lang="ru-RU" sz="2400">
                <a:solidFill>
                  <a:srgbClr val="e46c0a"/>
                </a:solidFill>
                <a:latin typeface="Trebuchet MS"/>
              </a:rPr>
              <a:t>на культуру</a:t>
            </a:r>
            <a:endParaRPr/>
          </a:p>
        </p:txBody>
      </p:sp>
      <p:graphicFrame>
        <p:nvGraphicFramePr>
          <p:cNvPr id="340" name="Содержимое 6"/>
          <p:cNvGraphicFramePr/>
          <p:nvPr/>
        </p:nvGraphicFramePr>
        <p:xfrm>
          <a:off x="179640" y="1772640"/>
          <a:ext cx="8064360" cy="4968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341" name="Picture 1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940000" y="836640"/>
            <a:ext cx="3347640" cy="3038760"/>
          </a:xfrm>
          <a:prstGeom prst="rect">
            <a:avLst/>
          </a:prstGeom>
          <a:ln>
            <a:noFill/>
          </a:ln>
        </p:spPr>
      </p:pic>
      <p:pic>
        <p:nvPicPr>
          <p:cNvPr id="342" name="Picture 2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6876360" y="3861000"/>
            <a:ext cx="1728000" cy="2886480"/>
          </a:xfrm>
          <a:prstGeom prst="rect">
            <a:avLst/>
          </a:prstGeom>
          <a:ln>
            <a:noFill/>
          </a:ln>
        </p:spPr>
      </p:pic>
      <p:sp>
        <p:nvSpPr>
          <p:cNvPr id="343" name="TextShape 2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0A788A44-55B2-4606-B005-D8AB647741FB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Picture 1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1700640"/>
            <a:ext cx="2819880" cy="2146320"/>
          </a:xfrm>
          <a:prstGeom prst="rect">
            <a:avLst/>
          </a:prstGeom>
          <a:ln>
            <a:noFill/>
          </a:ln>
        </p:spPr>
      </p:pic>
      <p:sp>
        <p:nvSpPr>
          <p:cNvPr id="281" name="TextShape 1"/>
          <p:cNvSpPr txBox="1"/>
          <p:nvPr/>
        </p:nvSpPr>
        <p:spPr>
          <a:xfrm>
            <a:off x="251640" y="548640"/>
            <a:ext cx="8445960" cy="136764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500">
                <a:solidFill>
                  <a:srgbClr val="0070c0"/>
                </a:solidFill>
                <a:latin typeface="Trebuchet MS"/>
              </a:rPr>
              <a:t>Формирование проекта бюджета </a:t>
            </a:r>
            <a:r>
              <a:rPr lang="ru-RU" sz="2500">
                <a:solidFill>
                  <a:srgbClr val="0070c0"/>
                </a:solidFill>
                <a:latin typeface="Trebuchet MS"/>
              </a:rPr>
              <a:t>
</a:t>
            </a:r>
            <a:r>
              <a:rPr lang="ru-RU" sz="2500">
                <a:solidFill>
                  <a:srgbClr val="0070c0"/>
                </a:solidFill>
                <a:latin typeface="Trebuchet MS"/>
              </a:rPr>
              <a:t>Краснополянского сельского поселения </a:t>
            </a:r>
            <a:r>
              <a:rPr lang="ru-RU" sz="2500">
                <a:solidFill>
                  <a:srgbClr val="0070c0"/>
                </a:solidFill>
                <a:latin typeface="Trebuchet MS"/>
              </a:rPr>
              <a:t>
</a:t>
            </a:r>
            <a:r>
              <a:rPr lang="ru-RU" sz="2500">
                <a:solidFill>
                  <a:srgbClr val="0070c0"/>
                </a:solidFill>
                <a:latin typeface="Trebuchet MS"/>
              </a:rPr>
              <a:t>на 2013 год и на плановый период 2014 и 2015 годов осуществлено на основе:</a:t>
            </a:r>
            <a:endParaRPr/>
          </a:p>
        </p:txBody>
      </p:sp>
      <p:sp>
        <p:nvSpPr>
          <p:cNvPr id="282" name="TextShape 2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F17B6057-9705-4744-A04A-469EE655871B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  <p:sp>
        <p:nvSpPr>
          <p:cNvPr id="283" name="CustomShape 3"/>
          <p:cNvSpPr/>
          <p:nvPr/>
        </p:nvSpPr>
        <p:spPr>
          <a:xfrm>
            <a:off x="2428920" y="2143080"/>
            <a:ext cx="3168000" cy="18720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efc4c2"/>
              </a:gs>
              <a:gs pos="100000">
                <a:srgbClr val="b24a47"/>
              </a:gs>
            </a:gsLst>
            <a:path path="circle"/>
          </a:gradFill>
          <a:ln w="9360">
            <a:solidFill>
              <a:srgbClr val="c0504d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Бюджетного послания Президента РФ от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28 июня 2012 года и Указов Президента РФ от 7 мая 2012 года и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1 июня 2012 года</a:t>
            </a:r>
            <a:endParaRPr/>
          </a:p>
        </p:txBody>
      </p:sp>
      <p:sp>
        <p:nvSpPr>
          <p:cNvPr id="284" name="CustomShape 4"/>
          <p:cNvSpPr/>
          <p:nvPr/>
        </p:nvSpPr>
        <p:spPr>
          <a:xfrm>
            <a:off x="571320" y="4376520"/>
            <a:ext cx="4142880" cy="19234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3cae2"/>
              </a:gs>
              <a:gs pos="100000">
                <a:srgbClr val="775d96"/>
              </a:gs>
            </a:gsLst>
            <a:path path="circle"/>
          </a:gradFill>
          <a:ln w="9360">
            <a:solidFill>
              <a:srgbClr val="8064a2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Прогноза социально-экономического развития Краснополянского сельского поселения на 2013-2015 годы (Постановление Администрации от 31.05.2012 г. № 40</a:t>
            </a:r>
            <a:endParaRPr/>
          </a:p>
        </p:txBody>
      </p:sp>
      <p:sp>
        <p:nvSpPr>
          <p:cNvPr id="285" name="CustomShape 5"/>
          <p:cNvSpPr/>
          <p:nvPr/>
        </p:nvSpPr>
        <p:spPr>
          <a:xfrm>
            <a:off x="4857840" y="4143240"/>
            <a:ext cx="3928680" cy="21589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debc6"/>
              </a:gs>
              <a:gs pos="100000">
                <a:srgbClr val="90ae52"/>
              </a:gs>
            </a:gsLst>
            <a:path path="circle"/>
          </a:gradFill>
          <a:ln w="9360">
            <a:solidFill>
              <a:srgbClr val="9bbb59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Основных направлений бюджетной и налоговой политики Краснополянского сельского поселения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на 2013-2015 годы (постановление Администрации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 </a:t>
            </a:r>
            <a:r>
              <a:rPr b="1" lang="ru-RU">
                <a:solidFill>
                  <a:srgbClr val="ffffff"/>
                </a:solidFill>
                <a:latin typeface="Trebuchet MS"/>
              </a:rPr>
              <a:t>от 27.09.2012 № 94)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Shape 1"/>
          <p:cNvSpPr txBox="1"/>
          <p:nvPr/>
        </p:nvSpPr>
        <p:spPr>
          <a:xfrm>
            <a:off x="395640" y="476640"/>
            <a:ext cx="8373240" cy="114264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0070c0"/>
                </a:solidFill>
                <a:latin typeface="Trebuchet MS"/>
              </a:rPr>
              <a:t>Основные принципы формирования бюджета </a:t>
            </a:r>
            <a:r>
              <a:rPr lang="ru-RU" sz="2600">
                <a:solidFill>
                  <a:srgbClr val="0070c0"/>
                </a:solidFill>
                <a:latin typeface="Trebuchet MS"/>
              </a:rPr>
              <a:t>
</a:t>
            </a:r>
            <a:r>
              <a:rPr lang="ru-RU" sz="2600">
                <a:solidFill>
                  <a:srgbClr val="0070c0"/>
                </a:solidFill>
                <a:latin typeface="Trebuchet MS"/>
              </a:rPr>
              <a:t>на 2013 год и на плановый период 2014 и 2015 годов</a:t>
            </a:r>
            <a:endParaRPr/>
          </a:p>
        </p:txBody>
      </p:sp>
      <p:sp>
        <p:nvSpPr>
          <p:cNvPr id="287" name="TextShape 2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5A267897-5229-4C8C-93A3-2FBDA07DF809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  <p:sp>
        <p:nvSpPr>
          <p:cNvPr id="288" name="CustomShape 3"/>
          <p:cNvSpPr/>
          <p:nvPr/>
        </p:nvSpPr>
        <p:spPr>
          <a:xfrm>
            <a:off x="107640" y="1630080"/>
            <a:ext cx="8928720" cy="6976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efc4c2"/>
              </a:gs>
              <a:gs pos="100000">
                <a:srgbClr val="b24a47"/>
              </a:gs>
            </a:gsLst>
            <a:path path="circle"/>
          </a:gradFill>
          <a:ln>
            <a:noFill/>
          </a:ln>
        </p:spPr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b="1" lang="ru-RU" sz="2000">
                <a:solidFill>
                  <a:srgbClr val="ffffff"/>
                </a:solidFill>
                <a:latin typeface="Trebuchet MS"/>
              </a:rPr>
              <a:t>проведение эффективной бюджетной политики</a:t>
            </a:r>
            <a:endParaRPr/>
          </a:p>
        </p:txBody>
      </p:sp>
      <p:sp>
        <p:nvSpPr>
          <p:cNvPr id="289" name="CustomShape 4"/>
          <p:cNvSpPr/>
          <p:nvPr/>
        </p:nvSpPr>
        <p:spPr>
          <a:xfrm>
            <a:off x="107640" y="2331720"/>
            <a:ext cx="8928720" cy="6976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debc6"/>
              </a:gs>
              <a:gs pos="100000">
                <a:srgbClr val="90ae52"/>
              </a:gs>
            </a:gsLst>
            <a:path path="circle"/>
          </a:gradFill>
          <a:ln>
            <a:noFill/>
          </a:ln>
        </p:spPr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b="1" lang="ru-RU" sz="2000">
                <a:solidFill>
                  <a:srgbClr val="ffffff"/>
                </a:solidFill>
                <a:latin typeface="Trebuchet MS"/>
              </a:rPr>
              <a:t>формирование устойчивой собственной доходной базы и        создание стимулов по ее наращиванию</a:t>
            </a:r>
            <a:endParaRPr/>
          </a:p>
        </p:txBody>
      </p:sp>
      <p:sp>
        <p:nvSpPr>
          <p:cNvPr id="290" name="CustomShape 5"/>
          <p:cNvSpPr/>
          <p:nvPr/>
        </p:nvSpPr>
        <p:spPr>
          <a:xfrm>
            <a:off x="107640" y="3052800"/>
            <a:ext cx="8928720" cy="6976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3cae2"/>
              </a:gs>
              <a:gs pos="100000">
                <a:srgbClr val="775d96"/>
              </a:gs>
            </a:gsLst>
            <a:path path="circle"/>
          </a:gradFill>
          <a:ln>
            <a:noFill/>
          </a:ln>
        </p:spPr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b="1" lang="ru-RU" sz="2000">
                <a:solidFill>
                  <a:srgbClr val="ffffff"/>
                </a:solidFill>
                <a:latin typeface="Trebuchet MS"/>
              </a:rPr>
              <a:t>обеспечение сбалансированности бюджета</a:t>
            </a:r>
            <a:endParaRPr/>
          </a:p>
        </p:txBody>
      </p:sp>
      <p:sp>
        <p:nvSpPr>
          <p:cNvPr id="291" name="CustomShape 6"/>
          <p:cNvSpPr/>
          <p:nvPr/>
        </p:nvSpPr>
        <p:spPr>
          <a:xfrm>
            <a:off x="107640" y="3764160"/>
            <a:ext cx="8928720" cy="6976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2e4f1"/>
              </a:gs>
              <a:gs pos="100000">
                <a:srgbClr val="45a0b8"/>
              </a:gs>
            </a:gsLst>
            <a:path path="circle"/>
          </a:gradFill>
          <a:ln>
            <a:noFill/>
          </a:ln>
        </p:spPr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b="1" lang="ru-RU" sz="2000">
                <a:solidFill>
                  <a:srgbClr val="ffffff"/>
                </a:solidFill>
                <a:latin typeface="Trebuchet MS"/>
              </a:rPr>
              <a:t>снижение дотационности бюджета</a:t>
            </a:r>
            <a:endParaRPr/>
          </a:p>
        </p:txBody>
      </p:sp>
      <p:sp>
        <p:nvSpPr>
          <p:cNvPr id="292" name="CustomShape 7"/>
          <p:cNvSpPr/>
          <p:nvPr/>
        </p:nvSpPr>
        <p:spPr>
          <a:xfrm>
            <a:off x="107640" y="4475520"/>
            <a:ext cx="8928720" cy="6976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d7c7"/>
              </a:gs>
              <a:gs pos="100000">
                <a:srgbClr val="e68b41"/>
              </a:gs>
            </a:gsLst>
            <a:path path="circle"/>
          </a:gradFill>
          <a:ln>
            <a:noFill/>
          </a:ln>
        </p:spPr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b="1" lang="ru-RU" sz="2000">
                <a:solidFill>
                  <a:srgbClr val="ffffff"/>
                </a:solidFill>
                <a:latin typeface="Trebuchet MS"/>
              </a:rPr>
              <a:t>обеспечение взвешенной долговой политики</a:t>
            </a:r>
            <a:endParaRPr/>
          </a:p>
        </p:txBody>
      </p:sp>
      <p:sp>
        <p:nvSpPr>
          <p:cNvPr id="293" name="CustomShape 8"/>
          <p:cNvSpPr/>
          <p:nvPr/>
        </p:nvSpPr>
        <p:spPr>
          <a:xfrm>
            <a:off x="107640" y="5186520"/>
            <a:ext cx="8928720" cy="6976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efc4c2"/>
              </a:gs>
              <a:gs pos="100000">
                <a:srgbClr val="b24a47"/>
              </a:gs>
            </a:gsLst>
            <a:path path="circle"/>
          </a:gradFill>
          <a:ln>
            <a:noFill/>
          </a:ln>
        </p:spPr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b="1" lang="ru-RU" sz="2000">
                <a:solidFill>
                  <a:srgbClr val="ffffff"/>
                </a:solidFill>
                <a:latin typeface="Trebuchet MS"/>
              </a:rPr>
              <a:t>программно-целевой метод бюджетного планирования</a:t>
            </a:r>
            <a:endParaRPr/>
          </a:p>
        </p:txBody>
      </p:sp>
      <p:sp>
        <p:nvSpPr>
          <p:cNvPr id="294" name="CustomShape 9"/>
          <p:cNvSpPr/>
          <p:nvPr/>
        </p:nvSpPr>
        <p:spPr>
          <a:xfrm>
            <a:off x="107640" y="5897880"/>
            <a:ext cx="8928720" cy="6976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debc6"/>
              </a:gs>
              <a:gs pos="100000">
                <a:srgbClr val="90ae52"/>
              </a:gs>
            </a:gsLst>
            <a:path path="circle"/>
          </a:gradFill>
          <a:ln>
            <a:noFill/>
          </a:ln>
        </p:spPr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b="1" lang="ru-RU" sz="2000">
                <a:solidFill>
                  <a:srgbClr val="ffffff"/>
                </a:solidFill>
                <a:latin typeface="Trebuchet MS"/>
              </a:rPr>
              <a:t>обеспечение в полном объеме социальных обязательств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Picture 4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07640" y="548640"/>
            <a:ext cx="1728000" cy="1728000"/>
          </a:xfrm>
          <a:prstGeom prst="rect">
            <a:avLst/>
          </a:prstGeom>
          <a:ln>
            <a:noFill/>
          </a:ln>
        </p:spPr>
      </p:pic>
      <p:sp>
        <p:nvSpPr>
          <p:cNvPr id="296" name="TextShape 1"/>
          <p:cNvSpPr txBox="1"/>
          <p:nvPr/>
        </p:nvSpPr>
        <p:spPr>
          <a:xfrm>
            <a:off x="1115640" y="692640"/>
            <a:ext cx="8229240" cy="106632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500">
                <a:solidFill>
                  <a:srgbClr val="0070c0"/>
                </a:solidFill>
                <a:latin typeface="Trebuchet MS"/>
              </a:rPr>
              <a:t>Основные параметры проекта бюджета </a:t>
            </a:r>
            <a:r>
              <a:rPr lang="ru-RU" sz="2500">
                <a:solidFill>
                  <a:srgbClr val="0070c0"/>
                </a:solidFill>
                <a:latin typeface="Trebuchet MS"/>
              </a:rPr>
              <a:t>
</a:t>
            </a:r>
            <a:r>
              <a:rPr lang="ru-RU" sz="2500">
                <a:solidFill>
                  <a:srgbClr val="0070c0"/>
                </a:solidFill>
                <a:latin typeface="Trebuchet MS"/>
              </a:rPr>
              <a:t>«Краснополянского сельского поселения </a:t>
            </a:r>
            <a:r>
              <a:rPr lang="ru-RU" sz="2500">
                <a:solidFill>
                  <a:srgbClr val="0070c0"/>
                </a:solidFill>
                <a:latin typeface="Trebuchet MS"/>
              </a:rPr>
              <a:t>
</a:t>
            </a:r>
            <a:r>
              <a:rPr lang="ru-RU" sz="2500">
                <a:solidFill>
                  <a:srgbClr val="0070c0"/>
                </a:solidFill>
                <a:latin typeface="Trebuchet MS"/>
              </a:rPr>
              <a:t>на 2014 год и на плановый период 2015 и 2016 годов»</a:t>
            </a:r>
            <a:endParaRPr/>
          </a:p>
        </p:txBody>
      </p:sp>
      <p:graphicFrame>
        <p:nvGraphicFramePr>
          <p:cNvPr id="297" name="Table 2"/>
          <p:cNvGraphicFramePr/>
          <p:nvPr/>
        </p:nvGraphicFramePr>
        <p:xfrm>
          <a:off x="251640" y="2349000"/>
          <a:ext cx="8640720" cy="4210560"/>
        </p:xfrm>
        <a:graphic>
          <a:graphicData uri="http://schemas.openxmlformats.org/drawingml/2006/table">
            <a:tbl>
              <a:tblPr/>
              <a:tblGrid>
                <a:gridCol w="4106160"/>
                <a:gridCol w="1222200"/>
                <a:gridCol w="1080000"/>
                <a:gridCol w="1152000"/>
                <a:gridCol w="1080360"/>
              </a:tblGrid>
              <a:tr h="495360">
                <a:tc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2013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2014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2015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2016</a:t>
                      </a:r>
                      <a:endParaRPr/>
                    </a:p>
                  </a:txBody>
                  <a:tcPr/>
                </a:tc>
              </a:tr>
              <a:tr h="454320">
                <a:tc>
                  <a:txBody>
                    <a:bodyPr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I. Доходы, всего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11 451,8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33 368,3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14 926,0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15 755,1</a:t>
                      </a:r>
                      <a:endParaRPr/>
                    </a:p>
                  </a:txBody>
                  <a:tcPr/>
                </a:tc>
              </a:tr>
              <a:tr h="454320">
                <a:tc>
                  <a:txBody>
                    <a:bodyPr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>
                          <a:solidFill>
                            <a:srgbClr val="000000"/>
                          </a:solidFill>
                          <a:latin typeface="Arial Cyr"/>
                        </a:rPr>
                        <a:t>из них: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cPr/>
                </a:tc>
                <a:tc>
                  <a:tcPr/>
                </a:tc>
                <a:tc>
                  <a:tcPr/>
                </a:tc>
              </a:tr>
              <a:tr h="526320">
                <a:tc>
                  <a:txBody>
                    <a:bodyPr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0000"/>
                          </a:solidFill>
                          <a:latin typeface="Arial Cyr"/>
                        </a:rPr>
                        <a:t>Налоговые и неналоговые доходы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8 164,8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13 125,8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7 032,0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14 102,9</a:t>
                      </a:r>
                      <a:endParaRPr/>
                    </a:p>
                  </a:txBody>
                  <a:tcPr/>
                </a:tc>
              </a:tr>
              <a:tr h="594000">
                <a:tc>
                  <a:txBody>
                    <a:bodyPr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 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3 287,0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20 242,7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7894,0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0000"/>
                          </a:solidFill>
                          <a:latin typeface="Arial Cyr"/>
                        </a:rPr>
                        <a:t>1652,2</a:t>
                      </a:r>
                      <a:endParaRPr/>
                    </a:p>
                  </a:txBody>
                  <a:tcPr/>
                </a:tc>
              </a:tr>
              <a:tr h="454320">
                <a:tc>
                  <a:txBody>
                    <a:bodyPr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II. Расходы, всего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11 700,6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33 440,3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14 926,0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15 755,1</a:t>
                      </a:r>
                      <a:endParaRPr/>
                    </a:p>
                  </a:txBody>
                  <a:tcPr/>
                </a:tc>
              </a:tr>
              <a:tr h="454320">
                <a:tc>
                  <a:txBody>
                    <a:bodyPr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70c0"/>
                          </a:solidFill>
                          <a:latin typeface="Arial Cyr"/>
                        </a:rPr>
                        <a:t>III. Дефицит (-), профицит (+)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70c0"/>
                          </a:solidFill>
                          <a:latin typeface="Arial Cyr"/>
                        </a:rPr>
                        <a:t>-72,0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70c0"/>
                          </a:solidFill>
                          <a:latin typeface="Arial Cyr"/>
                        </a:rPr>
                        <a:t>-72,0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70c0"/>
                          </a:solidFill>
                          <a:latin typeface="Arial Cyr"/>
                        </a:rPr>
                        <a:t>0,0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70c0"/>
                          </a:solidFill>
                          <a:latin typeface="Arial Cyr"/>
                        </a:rPr>
                        <a:t>0,0</a:t>
                      </a:r>
                      <a:endParaRPr/>
                    </a:p>
                  </a:txBody>
                  <a:tcPr/>
                </a:tc>
              </a:tr>
              <a:tr h="777600">
                <a:tc>
                  <a:txBody>
                    <a:bodyPr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>
                          <a:solidFill>
                            <a:srgbClr val="00b050"/>
                          </a:solidFill>
                          <a:latin typeface="Arial Cyr"/>
                        </a:rPr>
                        <a:t>VI. Источники финансирования дефицита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b050"/>
                          </a:solidFill>
                          <a:latin typeface="Arial Cyr"/>
                        </a:rPr>
                        <a:t>72,0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b050"/>
                          </a:solidFill>
                          <a:latin typeface="Arial Cyr"/>
                        </a:rPr>
                        <a:t>72,0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b050"/>
                          </a:solidFill>
                          <a:latin typeface="Arial Cyr"/>
                        </a:rPr>
                        <a:t>0,0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>
                          <a:solidFill>
                            <a:srgbClr val="00b050"/>
                          </a:solidFill>
                          <a:latin typeface="Arial Cyr"/>
                        </a:rPr>
                        <a:t>0,0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8" name="CustomShape 3"/>
          <p:cNvSpPr/>
          <p:nvPr/>
        </p:nvSpPr>
        <p:spPr>
          <a:xfrm>
            <a:off x="7236360" y="1845000"/>
            <a:ext cx="1656000" cy="332280"/>
          </a:xfrm>
          <a:prstGeom prst="rect">
            <a:avLst/>
          </a:prstGeom>
          <a:noFill/>
          <a:ln w="9360">
            <a:noFill/>
          </a:ln>
        </p:spPr>
        <p:txBody>
          <a:bodyPr lIns="88200" rIns="88200" tIns="44280" bIns="44280"/>
          <a:p>
            <a:pPr>
              <a:lnSpc>
                <a:spcPct val="100000"/>
              </a:lnSpc>
            </a:pPr>
            <a:r>
              <a:rPr lang="ru-RU" sz="1600">
                <a:solidFill>
                  <a:srgbClr val="000000"/>
                </a:solidFill>
                <a:latin typeface="Arial Cyr"/>
              </a:rPr>
              <a:t>(тыс. рублей)</a:t>
            </a:r>
            <a:endParaRPr/>
          </a:p>
        </p:txBody>
      </p:sp>
      <p:sp>
        <p:nvSpPr>
          <p:cNvPr id="299" name="TextShape 4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F023D860-9527-469B-BAFB-05D88811D0D8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extShape 1"/>
          <p:cNvSpPr txBox="1"/>
          <p:nvPr/>
        </p:nvSpPr>
        <p:spPr>
          <a:xfrm>
            <a:off x="251640" y="548640"/>
            <a:ext cx="8640720" cy="1367640"/>
          </a:xfrm>
          <a:prstGeom prst="rect">
            <a:avLst/>
          </a:prstGeom>
        </p:spPr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b="1" lang="ru-RU">
                <a:solidFill>
                  <a:srgbClr val="1f497d"/>
                </a:solidFill>
                <a:latin typeface="Trebuchet MS"/>
              </a:rPr>
              <a:t>Основные характеристики доходной части бюджета Краснополянского сельского поселения сформированы </a:t>
            </a:r>
            <a:r>
              <a:rPr b="1" lang="ru-RU">
                <a:solidFill>
                  <a:srgbClr val="00b050"/>
                </a:solidFill>
                <a:latin typeface="Trebuchet MS"/>
              </a:rPr>
              <a:t>по оптимистическому варианту</a:t>
            </a:r>
            <a:r>
              <a:rPr b="1" lang="ru-RU">
                <a:solidFill>
                  <a:srgbClr val="1f497d"/>
                </a:solidFill>
                <a:latin typeface="Trebuchet MS"/>
              </a:rPr>
              <a:t> социально-экономического развития Краснополянского сельского поселения. В трехлетней перспективе приоритеты в части собственных доходов состоят в их наращивании на основе: </a:t>
            </a:r>
            <a:endParaRPr/>
          </a:p>
        </p:txBody>
      </p:sp>
      <p:sp>
        <p:nvSpPr>
          <p:cNvPr id="301" name="CustomShape 2"/>
          <p:cNvSpPr/>
          <p:nvPr/>
        </p:nvSpPr>
        <p:spPr>
          <a:xfrm>
            <a:off x="4757400" y="2981520"/>
            <a:ext cx="3672000" cy="23760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debc6"/>
              </a:gs>
              <a:gs pos="100000">
                <a:srgbClr val="90ae52"/>
              </a:gs>
            </a:gsLst>
            <a:path path="circle"/>
          </a:gradFill>
          <a:ln w="9360">
            <a:solidFill>
              <a:srgbClr val="9bbb59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ru-RU" sz="1700">
                <a:solidFill>
                  <a:srgbClr val="ffffff"/>
                </a:solidFill>
                <a:latin typeface="Trebuchet MS"/>
              </a:rPr>
              <a:t>увеличение доходов, в связи с повышением оплаты труда работникам бюджетного сектора экономики и дальнейшего увеличения заработной платы в целом по экономике сельского поселения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302" name="CustomShape 3"/>
          <p:cNvSpPr/>
          <p:nvPr/>
        </p:nvSpPr>
        <p:spPr>
          <a:xfrm>
            <a:off x="428760" y="5286240"/>
            <a:ext cx="3785760" cy="145476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3cae2"/>
              </a:gs>
              <a:gs pos="100000">
                <a:srgbClr val="775d96"/>
              </a:gs>
            </a:gsLst>
            <a:path path="circle"/>
          </a:gradFill>
          <a:ln w="9360">
            <a:solidFill>
              <a:srgbClr val="8064a2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мобилизации в местный бюджет максимально возможных к получению доходов в соответствии с налоговым законодательством</a:t>
            </a:r>
            <a:endParaRPr/>
          </a:p>
        </p:txBody>
      </p:sp>
      <p:sp>
        <p:nvSpPr>
          <p:cNvPr id="303" name="TextShape 4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A19AB039-D589-4CD8-AAAC-5F28B178E0FC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  <p:sp>
        <p:nvSpPr>
          <p:cNvPr id="304" name="CustomShape 5"/>
          <p:cNvSpPr/>
          <p:nvPr/>
        </p:nvSpPr>
        <p:spPr>
          <a:xfrm>
            <a:off x="793440" y="1993680"/>
            <a:ext cx="3004560" cy="4003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ddebc6"/>
              </a:gs>
              <a:gs pos="100000">
                <a:srgbClr val="90ae52"/>
              </a:gs>
            </a:gsLst>
            <a:path path="circle"/>
          </a:gradFill>
          <a:ln w="9360">
            <a:solidFill>
              <a:srgbClr val="9bbb59"/>
            </a:solidFill>
            <a:round/>
          </a:ln>
        </p:spPr>
        <p:txBody>
          <a:bodyPr lIns="64800" rIns="64800" tIns="32400" bIns="32400" anchor="ctr"/>
          <a:p>
            <a:pPr algn="ctr">
              <a:lnSpc>
                <a:spcPct val="90000"/>
              </a:lnSpc>
            </a:pPr>
            <a:r>
              <a:rPr b="1" lang="ru-RU" sz="1700">
                <a:solidFill>
                  <a:srgbClr val="ffffff"/>
                </a:solidFill>
                <a:latin typeface="Trebuchet MS"/>
              </a:rPr>
              <a:t>сокращения недоимки</a:t>
            </a:r>
            <a:endParaRPr/>
          </a:p>
        </p:txBody>
      </p:sp>
      <p:sp>
        <p:nvSpPr>
          <p:cNvPr id="305" name="CustomShape 6"/>
          <p:cNvSpPr/>
          <p:nvPr/>
        </p:nvSpPr>
        <p:spPr>
          <a:xfrm>
            <a:off x="357120" y="2500200"/>
            <a:ext cx="3924360" cy="725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2e4f1"/>
              </a:gs>
              <a:gs pos="100000">
                <a:srgbClr val="45a0b8"/>
              </a:gs>
            </a:gsLst>
            <a:path path="circle"/>
          </a:gradFill>
          <a:ln w="9360">
            <a:solidFill>
              <a:srgbClr val="4bacc6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9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роста прибыли прибыльных организаций</a:t>
            </a:r>
            <a:endParaRPr/>
          </a:p>
        </p:txBody>
      </p:sp>
      <p:sp>
        <p:nvSpPr>
          <p:cNvPr id="306" name="CustomShape 7"/>
          <p:cNvSpPr/>
          <p:nvPr/>
        </p:nvSpPr>
        <p:spPr>
          <a:xfrm>
            <a:off x="4713480" y="1993680"/>
            <a:ext cx="3565440" cy="7362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d7c7"/>
              </a:gs>
              <a:gs pos="100000">
                <a:srgbClr val="e68b41"/>
              </a:gs>
            </a:gsLst>
            <a:path path="circle"/>
          </a:gradFill>
          <a:ln w="9360">
            <a:solidFill>
              <a:srgbClr val="f79646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9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повышения производительности труда</a:t>
            </a:r>
            <a:endParaRPr/>
          </a:p>
        </p:txBody>
      </p:sp>
      <p:sp>
        <p:nvSpPr>
          <p:cNvPr id="307" name="CustomShape 8"/>
          <p:cNvSpPr/>
          <p:nvPr/>
        </p:nvSpPr>
        <p:spPr>
          <a:xfrm>
            <a:off x="355680" y="3390480"/>
            <a:ext cx="3778560" cy="176724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efc4c2"/>
              </a:gs>
              <a:gs pos="100000">
                <a:srgbClr val="b24a47"/>
              </a:gs>
            </a:gsLst>
            <a:path path="circle"/>
          </a:gradFill>
          <a:ln w="9360">
            <a:solidFill>
              <a:srgbClr val="c0504d"/>
            </a:solidFill>
            <a:round/>
          </a:ln>
        </p:spPr>
        <p:txBody>
          <a:bodyPr lIns="68760" rIns="68760" tIns="34200" bIns="34200" anchor="ctr"/>
          <a:p>
            <a:pPr algn="ctr">
              <a:lnSpc>
                <a:spcPct val="90000"/>
              </a:lnSpc>
            </a:pPr>
            <a:r>
              <a:rPr b="1" lang="ru-RU">
                <a:solidFill>
                  <a:srgbClr val="ffffff"/>
                </a:solidFill>
                <a:latin typeface="Trebuchet MS"/>
              </a:rPr>
              <a:t>создания оптимальных условий, способствующих качеству инвестиционного климата и модернизации производства</a:t>
            </a:r>
            <a:endParaRPr/>
          </a:p>
        </p:txBody>
      </p:sp>
      <p:sp>
        <p:nvSpPr>
          <p:cNvPr id="308" name="CustomShape 9"/>
          <p:cNvSpPr/>
          <p:nvPr/>
        </p:nvSpPr>
        <p:spPr>
          <a:xfrm>
            <a:off x="4642200" y="5589000"/>
            <a:ext cx="3748320" cy="90144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2e4f1"/>
              </a:gs>
              <a:gs pos="100000">
                <a:srgbClr val="45a0b8"/>
              </a:gs>
            </a:gsLst>
            <a:path path="circle"/>
          </a:gradFill>
          <a:ln w="9360">
            <a:solidFill>
              <a:srgbClr val="4bacc6"/>
            </a:solidFill>
            <a:round/>
          </a:ln>
        </p:spPr>
        <p:txBody>
          <a:bodyPr lIns="57240" rIns="57240" tIns="28440" bIns="28440" anchor="ctr"/>
          <a:p>
            <a:pPr algn="ctr">
              <a:lnSpc>
                <a:spcPct val="90000"/>
              </a:lnSpc>
            </a:pPr>
            <a:r>
              <a:rPr b="1" lang="ru-RU" sz="1500">
                <a:solidFill>
                  <a:srgbClr val="ffffff"/>
                </a:solidFill>
                <a:latin typeface="Trebuchet MS"/>
              </a:rPr>
              <a:t>укрепления позиций малого бизнеса в экономике Краснополянского сельского поселения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Picture 10" descr=""/>
          <p:cNvPicPr/>
          <p:nvPr/>
        </p:nvPicPr>
        <p:blipFill>
          <a:blip r:embed="rId1"/>
          <a:stretch>
            <a:fillRect/>
          </a:stretch>
        </p:blipFill>
        <p:spPr>
          <a:xfrm rot="10449000">
            <a:off x="165960" y="4425120"/>
            <a:ext cx="4257360" cy="2852280"/>
          </a:xfrm>
          <a:prstGeom prst="rect">
            <a:avLst/>
          </a:prstGeom>
          <a:ln>
            <a:noFill/>
          </a:ln>
        </p:spPr>
      </p:pic>
      <p:sp>
        <p:nvSpPr>
          <p:cNvPr id="310" name="TextShape 1"/>
          <p:cNvSpPr txBox="1"/>
          <p:nvPr/>
        </p:nvSpPr>
        <p:spPr>
          <a:xfrm>
            <a:off x="0" y="1052640"/>
            <a:ext cx="3851640" cy="431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80000"/>
              </a:lnSpc>
            </a:pPr>
            <a:r>
              <a:rPr b="1" lang="ru-RU" sz="2500">
                <a:solidFill>
                  <a:srgbClr val="c0504d"/>
                </a:solidFill>
                <a:latin typeface="Trebuchet MS"/>
              </a:rPr>
              <a:t>13 125,3 тыс.руб.</a:t>
            </a:r>
            <a:endParaRPr/>
          </a:p>
        </p:txBody>
      </p:sp>
      <p:graphicFrame>
        <p:nvGraphicFramePr>
          <p:cNvPr id="311" name="Object 5"/>
          <p:cNvGraphicFramePr/>
          <p:nvPr/>
        </p:nvGraphicFramePr>
        <p:xfrm>
          <a:off x="-288000" y="1683000"/>
          <a:ext cx="9143640" cy="530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2" name="CustomShape 2"/>
          <p:cNvSpPr/>
          <p:nvPr/>
        </p:nvSpPr>
        <p:spPr>
          <a:xfrm>
            <a:off x="0" y="332640"/>
            <a:ext cx="9143640" cy="71964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ru-RU" sz="2300">
                <a:solidFill>
                  <a:srgbClr val="0070c0"/>
                </a:solidFill>
                <a:latin typeface="Arial Cyr"/>
              </a:rPr>
              <a:t>Структура собственных доходов бюджета Краснополянского сельского поселения в 2014 году</a:t>
            </a:r>
            <a:endParaRPr/>
          </a:p>
        </p:txBody>
      </p:sp>
      <p:sp>
        <p:nvSpPr>
          <p:cNvPr id="313" name="TextShape 3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667966E5-A45F-4A2C-877D-D235D3E96241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1941480" y="748800"/>
            <a:ext cx="5135400" cy="1039320"/>
          </a:xfrm>
          <a:prstGeom prst="rect">
            <a:avLst/>
          </a:prstGeom>
          <a:noFill/>
          <a:ln>
            <a:noFill/>
          </a:ln>
        </p:spPr>
      </p:sp>
      <p:pic>
        <p:nvPicPr>
          <p:cNvPr id="315" name="Picture 5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07640" y="548640"/>
            <a:ext cx="2088720" cy="2520000"/>
          </a:xfrm>
          <a:prstGeom prst="rect">
            <a:avLst/>
          </a:prstGeom>
          <a:ln>
            <a:noFill/>
          </a:ln>
        </p:spPr>
      </p:pic>
      <p:graphicFrame>
        <p:nvGraphicFramePr>
          <p:cNvPr id="316" name="Диаграмма 14"/>
          <p:cNvGraphicFramePr/>
          <p:nvPr/>
        </p:nvGraphicFramePr>
        <p:xfrm>
          <a:off x="500040" y="500040"/>
          <a:ext cx="8272080" cy="57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7" name="TextShape 2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A56D60DC-441A-45C6-9A37-95D455BB71AE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TextShape 1"/>
          <p:cNvSpPr txBox="1"/>
          <p:nvPr/>
        </p:nvSpPr>
        <p:spPr>
          <a:xfrm>
            <a:off x="179640" y="692640"/>
            <a:ext cx="8856720" cy="64764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0070c0"/>
                </a:solidFill>
                <a:latin typeface="Arial"/>
              </a:rPr>
              <a:t>Объемы межбюджетных трансфертов Краснополянскому сельскому поселению</a:t>
            </a:r>
            <a:endParaRPr/>
          </a:p>
        </p:txBody>
      </p:sp>
      <p:graphicFrame>
        <p:nvGraphicFramePr>
          <p:cNvPr id="319" name="Table 2"/>
          <p:cNvGraphicFramePr/>
          <p:nvPr/>
        </p:nvGraphicFramePr>
        <p:xfrm>
          <a:off x="142920" y="1556640"/>
          <a:ext cx="8821440" cy="4142880"/>
        </p:xfrm>
        <a:graphic>
          <a:graphicData uri="http://schemas.openxmlformats.org/drawingml/2006/table">
            <a:tbl>
              <a:tblPr/>
              <a:tblGrid>
                <a:gridCol w="2047680"/>
                <a:gridCol w="1316880"/>
                <a:gridCol w="1316880"/>
                <a:gridCol w="1411200"/>
                <a:gridCol w="1222920"/>
                <a:gridCol w="1505880"/>
              </a:tblGrid>
              <a:tr h="287640">
                <a:tc>
                  <a:txBody>
                    <a:bodyPr lIns="0" rIns="0" tIns="0" bIns="0"/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Наименование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endParaRPr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ru-RU" sz="2000">
                          <a:solidFill>
                            <a:srgbClr val="595959"/>
                          </a:solidFill>
                          <a:latin typeface="Arial"/>
                        </a:rPr>
                        <a:t>2014</a:t>
                      </a: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 год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проект бюджета</a:t>
                      </a:r>
                      <a:endParaRPr/>
                    </a:p>
                  </a:txBody>
                  <a:tcPr/>
                </a:tc>
              </a:tr>
              <a:tr h="636840"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ru-RU" sz="2000">
                          <a:solidFill>
                            <a:srgbClr val="595959"/>
                          </a:solidFill>
                          <a:latin typeface="Arial"/>
                        </a:rPr>
                        <a:t>2015</a:t>
                      </a: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 год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b="1" lang="ru-RU" sz="2000">
                          <a:solidFill>
                            <a:srgbClr val="595959"/>
                          </a:solidFill>
                          <a:latin typeface="Arial"/>
                        </a:rPr>
                        <a:t>2016</a:t>
                      </a: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 год</a:t>
                      </a:r>
                      <a:endParaRPr/>
                    </a:p>
                  </a:txBody>
                  <a:tcPr/>
                </a:tc>
              </a:tr>
              <a:tr h="970200">
                <a:tc>
                  <a:txBody>
                    <a:bodyPr lIns="0" rIns="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тыс.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рублей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тыс. 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рублей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темп роста, 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в %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тыс. 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рублей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темп роста,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в %</a:t>
                      </a:r>
                      <a:endParaRPr/>
                    </a:p>
                  </a:txBody>
                  <a:tcPr/>
                </a:tc>
              </a:tr>
              <a:tr h="464400"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>
                          <a:solidFill>
                            <a:srgbClr val="30a9ff"/>
                          </a:solidFill>
                          <a:latin typeface="Arial"/>
                        </a:rPr>
                        <a:t>Итого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>
                          <a:solidFill>
                            <a:srgbClr val="30a9ff"/>
                          </a:solidFill>
                          <a:latin typeface="Arial"/>
                        </a:rPr>
                        <a:t>1478,5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>
                          <a:solidFill>
                            <a:srgbClr val="30a9ff"/>
                          </a:solidFill>
                          <a:latin typeface="Arial"/>
                        </a:rPr>
                        <a:t>7949,0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>
                          <a:solidFill>
                            <a:srgbClr val="30a9ff"/>
                          </a:solidFill>
                          <a:latin typeface="Arial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>
                          <a:solidFill>
                            <a:srgbClr val="30a9ff"/>
                          </a:solidFill>
                          <a:latin typeface="Arial"/>
                        </a:rPr>
                        <a:t>1707,0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500">
                          <a:solidFill>
                            <a:srgbClr val="30a9ff"/>
                          </a:solidFill>
                          <a:latin typeface="Arial"/>
                        </a:rPr>
                        <a:t>-</a:t>
                      </a:r>
                      <a:endParaRPr/>
                    </a:p>
                  </a:txBody>
                  <a:tcPr/>
                </a:tc>
              </a:tr>
              <a:tr h="337320">
                <a:tc>
                  <a:txBody>
                    <a:bodyPr lIns="0" rIns="0" tIns="0" bIns="0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>
                          <a:solidFill>
                            <a:srgbClr val="595959"/>
                          </a:solidFill>
                          <a:latin typeface="Arial"/>
                        </a:rPr>
                        <a:t>в том числе:</a:t>
                      </a:r>
                      <a:endParaRPr/>
                    </a:p>
                  </a:txBody>
                  <a:tcPr/>
                </a:tc>
                <a:tc>
                  <a:tcPr/>
                </a:tc>
                <a:tc>
                  <a:tcPr/>
                </a:tc>
                <a:tc>
                  <a:tcPr/>
                </a:tc>
                <a:tc>
                  <a:tcPr/>
                </a:tc>
                <a:tc>
                  <a:tcPr/>
                </a:tc>
              </a:tr>
              <a:tr h="398160">
                <a:tc>
                  <a:txBody>
                    <a:bodyPr lIns="0" rIns="0" tIns="0" bIns="0"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 </a:t>
                      </a: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Дотации 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595959"/>
                          </a:solidFill>
                          <a:latin typeface="Arial"/>
                        </a:rPr>
                        <a:t>1 249,9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595959"/>
                          </a:solidFill>
                          <a:latin typeface="Arial"/>
                        </a:rPr>
                        <a:t>1 351,2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ff5959"/>
                          </a:solidFill>
                          <a:latin typeface="Arial"/>
                        </a:rPr>
                        <a:t>111,6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595959"/>
                          </a:solidFill>
                          <a:latin typeface="Arial"/>
                        </a:rPr>
                        <a:t>1 446,2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ff5959"/>
                          </a:solidFill>
                          <a:latin typeface="Arial"/>
                        </a:rPr>
                        <a:t>109,0</a:t>
                      </a:r>
                      <a:endParaRPr/>
                    </a:p>
                  </a:txBody>
                  <a:tcPr/>
                </a:tc>
              </a:tr>
              <a:tr h="429120">
                <a:tc>
                  <a:txBody>
                    <a:bodyPr lIns="0" rIns="0" tIns="0" bIns="0"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 </a:t>
                      </a: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Субвенции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595959"/>
                          </a:solidFill>
                          <a:latin typeface="Arial"/>
                        </a:rPr>
                        <a:t>154,4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595959"/>
                          </a:solidFill>
                          <a:latin typeface="Arial"/>
                        </a:rPr>
                        <a:t>154,8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ff5959"/>
                          </a:solidFill>
                          <a:latin typeface="Arial"/>
                        </a:rPr>
                        <a:t>102,9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595959"/>
                          </a:solidFill>
                          <a:latin typeface="Arial"/>
                        </a:rPr>
                        <a:t>154,8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ff5959"/>
                          </a:solidFill>
                          <a:latin typeface="Arial"/>
                        </a:rPr>
                        <a:t>100,1</a:t>
                      </a:r>
                      <a:endParaRPr/>
                    </a:p>
                  </a:txBody>
                  <a:tcPr/>
                </a:tc>
              </a:tr>
              <a:tr h="619200">
                <a:tc>
                  <a:txBody>
                    <a:bodyPr lIns="0" rIns="0" tIns="0" bIns="0"/>
                    <a:p>
                      <a:pPr>
                        <a:lnSpc>
                          <a:spcPct val="125000"/>
                        </a:lnSpc>
                      </a:pP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 </a:t>
                      </a:r>
                      <a:r>
                        <a:rPr lang="ru-RU" sz="2000">
                          <a:solidFill>
                            <a:srgbClr val="595959"/>
                          </a:solidFill>
                          <a:latin typeface="Arial"/>
                        </a:rPr>
                        <a:t>Иные  МБТ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595959"/>
                          </a:solidFill>
                          <a:latin typeface="Arial"/>
                        </a:rPr>
                        <a:t>18 838,2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595959"/>
                          </a:solidFill>
                          <a:latin typeface="Arial"/>
                        </a:rPr>
                        <a:t>6744,0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ff5959"/>
                          </a:solidFill>
                          <a:latin typeface="Arial"/>
                        </a:rPr>
                        <a:t>-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595959"/>
                          </a:solidFill>
                          <a:latin typeface="Arial"/>
                        </a:rPr>
                        <a:t>407,0</a:t>
                      </a:r>
                      <a:endParaRPr/>
                    </a:p>
                  </a:txBody>
                  <a:tcPr/>
                </a:tc>
                <a:tc>
                  <a:txBody>
                    <a:bodyPr lIns="0" rIns="0" tIns="0" bIns="0"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>
                          <a:solidFill>
                            <a:srgbClr val="ff5959"/>
                          </a:solidFill>
                          <a:latin typeface="Arial"/>
                        </a:rPr>
                        <a:t>-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0" name="TextShape 3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53555DA8-D596-4E1F-A97A-D3D0428EC97E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 txBox="1"/>
          <p:nvPr/>
        </p:nvSpPr>
        <p:spPr>
          <a:xfrm>
            <a:off x="107640" y="476640"/>
            <a:ext cx="9036000" cy="107964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0070c0"/>
                </a:solidFill>
                <a:latin typeface="Trebuchet MS"/>
              </a:rPr>
              <a:t>Динамика расходов бюджета Краснополянского сельского поселения в 2014-2016 годах</a:t>
            </a:r>
            <a:endParaRPr/>
          </a:p>
        </p:txBody>
      </p:sp>
      <p:graphicFrame>
        <p:nvGraphicFramePr>
          <p:cNvPr id="322" name="Содержимое 8"/>
          <p:cNvGraphicFramePr/>
          <p:nvPr/>
        </p:nvGraphicFramePr>
        <p:xfrm>
          <a:off x="0" y="1268640"/>
          <a:ext cx="9143640" cy="530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23" name="CustomShape 2"/>
          <p:cNvSpPr/>
          <p:nvPr/>
        </p:nvSpPr>
        <p:spPr>
          <a:xfrm flipV="1">
            <a:off x="3357720" y="3142440"/>
            <a:ext cx="1071360" cy="713880"/>
          </a:xfrm>
          <a:prstGeom prst="straightConnector1">
            <a:avLst/>
          </a:prstGeom>
          <a:noFill/>
          <a:ln w="19080">
            <a:solidFill>
              <a:srgbClr val="215968"/>
            </a:solidFill>
            <a:custDash>
              <a:ds d="424000" sp="159000"/>
            </a:custDash>
            <a:round/>
            <a:tailEnd len="med" type="arrow" w="med"/>
          </a:ln>
        </p:spPr>
      </p:sp>
      <p:sp>
        <p:nvSpPr>
          <p:cNvPr id="324" name="CustomShape 3"/>
          <p:cNvSpPr/>
          <p:nvPr/>
        </p:nvSpPr>
        <p:spPr>
          <a:xfrm flipV="1">
            <a:off x="5286240" y="2142000"/>
            <a:ext cx="1213920" cy="928440"/>
          </a:xfrm>
          <a:prstGeom prst="straightConnector1">
            <a:avLst/>
          </a:prstGeom>
          <a:noFill/>
          <a:ln w="19080">
            <a:solidFill>
              <a:srgbClr val="4f81bd"/>
            </a:solidFill>
            <a:custDash>
              <a:ds d="424000" sp="159000"/>
            </a:custDash>
            <a:round/>
            <a:tailEnd len="med" type="arrow" w="med"/>
          </a:ln>
        </p:spPr>
      </p:sp>
      <p:sp>
        <p:nvSpPr>
          <p:cNvPr id="325" name="CustomShape 4"/>
          <p:cNvSpPr/>
          <p:nvPr/>
        </p:nvSpPr>
        <p:spPr>
          <a:xfrm>
            <a:off x="3286080" y="3000240"/>
            <a:ext cx="10796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ru-RU">
                <a:solidFill>
                  <a:srgbClr val="000000"/>
                </a:solidFill>
                <a:latin typeface="Arial"/>
              </a:rPr>
              <a:t>160,2%</a:t>
            </a:r>
            <a:endParaRPr/>
          </a:p>
        </p:txBody>
      </p:sp>
      <p:sp>
        <p:nvSpPr>
          <p:cNvPr id="326" name="TextShape 5"/>
          <p:cNvSpPr txBox="1"/>
          <p:nvPr/>
        </p:nvSpPr>
        <p:spPr>
          <a:xfrm>
            <a:off x="8174880" y="2160"/>
            <a:ext cx="761760" cy="36540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fld id="{8758D7D6-3AC5-4AC8-974E-4B02C22040B9}" type="slidenum">
              <a:rPr lang="ru-RU">
                <a:solidFill>
                  <a:srgbClr val="ffffff"/>
                </a:solidFill>
                <a:latin typeface="Arial"/>
              </a:rPr>
              <a:t>&lt;номер&gt;</a:t>
            </a:fld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