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320" r:id="rId2"/>
    <p:sldId id="270" r:id="rId3"/>
    <p:sldId id="260" r:id="rId4"/>
    <p:sldId id="457" r:id="rId5"/>
    <p:sldId id="459" r:id="rId6"/>
    <p:sldId id="461" r:id="rId7"/>
    <p:sldId id="462" r:id="rId8"/>
    <p:sldId id="463" r:id="rId9"/>
    <p:sldId id="460" r:id="rId10"/>
    <p:sldId id="464" r:id="rId11"/>
    <p:sldId id="284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 Синельников" initials="М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63398"/>
    <a:srgbClr val="008000"/>
    <a:srgbClr val="FF0000"/>
    <a:srgbClr val="C80000"/>
    <a:srgbClr val="FCC0C0"/>
    <a:srgbClr val="FF9393"/>
    <a:srgbClr val="FEDCCE"/>
    <a:srgbClr val="AC0000"/>
    <a:srgbClr val="FCE7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4" autoAdjust="0"/>
    <p:restoredTop sz="95620" autoAdjust="0"/>
  </p:normalViewPr>
  <p:slideViewPr>
    <p:cSldViewPr>
      <p:cViewPr>
        <p:scale>
          <a:sx n="100" d="100"/>
          <a:sy n="100" d="100"/>
        </p:scale>
        <p:origin x="-1195" y="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"/>
          <c:y val="9.5641972462969238E-2"/>
          <c:w val="0.98317650974292692"/>
          <c:h val="0.82734886642785055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воздействия на окружающую среду</c:v>
                </c:pt>
              </c:strCache>
            </c:strRef>
          </c:tx>
          <c:explosion val="10"/>
          <c:dPt>
            <c:idx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D4-4CA1-8BDD-093A4CDA609C}"/>
              </c:ext>
            </c:extLst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D4-4CA1-8BDD-093A4CDA609C}"/>
              </c:ext>
            </c:extLst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D4-4CA1-8BDD-093A4CDA609C}"/>
              </c:ext>
            </c:extLst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9D4-4CA1-8BDD-093A4CDA609C}"/>
              </c:ext>
            </c:extLst>
          </c:dPt>
          <c:dPt>
            <c:idx val="4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D4-4CA1-8BDD-093A4CDA609C}"/>
              </c:ext>
            </c:extLst>
          </c:dPt>
          <c:dLbls>
            <c:dLbl>
              <c:idx val="0"/>
              <c:layout>
                <c:manualLayout>
                  <c:x val="6.0119162910905334E-2"/>
                  <c:y val="-0.205245561888140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b="1" i="0" u="none" strike="noStrike" kern="1200" spc="0" baseline="0" dirty="0">
                        <a:solidFill>
                          <a:prstClr val="white"/>
                        </a:solidFill>
                      </a:rPr>
                      <a:t>Сбросы в водные объекты</a:t>
                    </a:r>
                    <a:endParaRPr lang="ru-RU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626136381939141"/>
                      <c:h val="0.2071086144364756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9D4-4CA1-8BDD-093A4CDA609C}"/>
                </c:ext>
              </c:extLst>
            </c:dLbl>
            <c:dLbl>
              <c:idx val="1"/>
              <c:layout>
                <c:manualLayout>
                  <c:x val="6.0309446099370154E-2"/>
                  <c:y val="0.222334269586321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dirty="0"/>
                      <a:t>Выбросы в атмосферу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380212861119908"/>
                      <c:h val="0.160476670938889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29D4-4CA1-8BDD-093A4CDA609C}"/>
                </c:ext>
              </c:extLst>
            </c:dLbl>
            <c:dLbl>
              <c:idx val="2"/>
              <c:layout>
                <c:manualLayout>
                  <c:x val="0.12147222113302569"/>
                  <c:y val="-0.138663342172652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dirty="0"/>
                      <a:t>Отходы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096872830534181"/>
                      <c:h val="0.108414278312563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29D4-4CA1-8BDD-093A4CDA609C}"/>
                </c:ext>
              </c:extLst>
            </c:dLbl>
            <c:dLbl>
              <c:idx val="3"/>
              <c:layout>
                <c:manualLayout>
                  <c:x val="-8.0443168800331658E-2"/>
                  <c:y val="0.15055410828923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1625531996612067E-2"/>
                      <c:h val="0.10865628041288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9D4-4CA1-8BDD-093A4CDA609C}"/>
                </c:ext>
              </c:extLst>
            </c:dLbl>
            <c:dLbl>
              <c:idx val="4"/>
              <c:layout>
                <c:manualLayout>
                  <c:x val="-0.14737814197613369"/>
                  <c:y val="2.53482287775447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>
                        <a:solidFill>
                          <a:schemeClr val="bg1"/>
                        </a:solidFill>
                      </a:rPr>
                      <a:t>Отходы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9D4-4CA1-8BDD-093A4CDA60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Выбросы в атмосферу</c:v>
                </c:pt>
                <c:pt idx="1">
                  <c:v>Сбросы в водные объекты</c:v>
                </c:pt>
                <c:pt idx="2">
                  <c:v>отходы</c:v>
                </c:pt>
                <c:pt idx="3">
                  <c:v>ППЖ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13.2</c:v>
                </c:pt>
                <c:pt idx="3">
                  <c:v>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D4-4CA1-8BDD-093A4CDA609C}"/>
            </c:ext>
          </c:extLst>
        </c:ser>
        <c:dLbls>
          <c:showCatName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37115-1C11-4023-92EC-AD6C7E7F1781}" type="doc">
      <dgm:prSet loTypeId="urn:microsoft.com/office/officeart/2005/8/layout/cycle2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379CE076-D697-4977-9B2E-82B6975E9333}">
      <dgm:prSet phldrT="[Текст]" custT="1"/>
      <dgm:spPr>
        <a:solidFill>
          <a:srgbClr val="C4C4C6">
            <a:alpha val="7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Образование навоза и помета</a:t>
          </a:r>
          <a:endParaRPr lang="ru-RU" sz="1100" b="0" kern="1200" cap="none" spc="0" dirty="0">
            <a:ln w="0"/>
            <a:solidFill>
              <a:prstClr val="black"/>
            </a:solidFill>
            <a:effectLst>
              <a:outerShdw blurRad="38100" dist="19050" dir="2700000" algn="tl" rotWithShape="0">
                <a:prstClr val="black">
                  <a:alpha val="40000"/>
                </a:prstClr>
              </a:outerShdw>
            </a:effectLst>
            <a:latin typeface="Calibri"/>
            <a:ea typeface="+mn-ea"/>
            <a:cs typeface="+mn-cs"/>
          </a:endParaRPr>
        </a:p>
      </dgm:t>
    </dgm:pt>
    <dgm:pt modelId="{57EEF4E4-B96C-490A-8EA8-E630D3B2CADF}" type="parTrans" cxnId="{5077CC9B-1D05-439D-A48F-4CEF83322C4C}">
      <dgm:prSet/>
      <dgm:spPr/>
      <dgm:t>
        <a:bodyPr/>
        <a:lstStyle/>
        <a:p>
          <a:endParaRPr lang="ru-RU"/>
        </a:p>
      </dgm:t>
    </dgm:pt>
    <dgm:pt modelId="{DE1074B6-B451-4466-8E43-9347DF6DD191}" type="sibTrans" cxnId="{5077CC9B-1D05-439D-A48F-4CEF83322C4C}">
      <dgm:prSet/>
      <dgm:spPr/>
      <dgm:t>
        <a:bodyPr/>
        <a:lstStyle/>
        <a:p>
          <a:endParaRPr lang="ru-RU"/>
        </a:p>
      </dgm:t>
    </dgm:pt>
    <dgm:pt modelId="{61EAEB40-AE04-4DB4-9F8B-6EB7DEE882CF}">
      <dgm:prSet phldrT="[Текст]" custT="1"/>
      <dgm:spPr>
        <a:solidFill>
          <a:srgbClr val="C4C4C6">
            <a:alpha val="80000"/>
          </a:srgbClr>
        </a:solidFill>
      </dgm:spPr>
      <dgm:t>
        <a:bodyPr/>
        <a:lstStyle/>
        <a:p>
          <a:r>
            <a:rPr lang="ru-RU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Выдерживание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 лагунах и на площадках компостирования</a:t>
          </a:r>
        </a:p>
      </dgm:t>
    </dgm:pt>
    <dgm:pt modelId="{E93DC110-A7BC-4EAD-A331-C6653F0C3A24}" type="parTrans" cxnId="{8D331C13-053A-43E7-812D-F5971B4209AF}">
      <dgm:prSet/>
      <dgm:spPr/>
      <dgm:t>
        <a:bodyPr/>
        <a:lstStyle/>
        <a:p>
          <a:endParaRPr lang="ru-RU"/>
        </a:p>
      </dgm:t>
    </dgm:pt>
    <dgm:pt modelId="{584E39C3-D273-481C-97D0-5E3E7EEDFD6B}" type="sibTrans" cxnId="{8D331C13-053A-43E7-812D-F5971B4209AF}">
      <dgm:prSet/>
      <dgm:spPr/>
      <dgm:t>
        <a:bodyPr/>
        <a:lstStyle/>
        <a:p>
          <a:endParaRPr lang="ru-RU"/>
        </a:p>
      </dgm:t>
    </dgm:pt>
    <dgm:pt modelId="{069801B9-79DC-4F5C-B003-E358DAC3F141}">
      <dgm:prSet phldrT="[Текст]" custT="1"/>
      <dgm:spPr>
        <a:solidFill>
          <a:srgbClr val="C4C4C6">
            <a:alpha val="8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>
            <a:spcAft>
              <a:spcPts val="0"/>
            </a:spcAft>
          </a:pPr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Внесение </a:t>
          </a:r>
        </a:p>
        <a:p>
          <a:pPr>
            <a:spcAft>
              <a:spcPts val="0"/>
            </a:spcAft>
          </a:pPr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в поля</a:t>
          </a:r>
        </a:p>
      </dgm:t>
    </dgm:pt>
    <dgm:pt modelId="{051C2B01-EEA0-4679-8684-412F02187CC1}" type="parTrans" cxnId="{62723F63-7DD5-4743-A582-733866837BD2}">
      <dgm:prSet/>
      <dgm:spPr/>
      <dgm:t>
        <a:bodyPr/>
        <a:lstStyle/>
        <a:p>
          <a:endParaRPr lang="ru-RU"/>
        </a:p>
      </dgm:t>
    </dgm:pt>
    <dgm:pt modelId="{4809A7B8-BAE7-44D5-8C3F-E3B7CAC9C833}" type="sibTrans" cxnId="{62723F63-7DD5-4743-A582-733866837BD2}">
      <dgm:prSet/>
      <dgm:spPr/>
      <dgm:t>
        <a:bodyPr/>
        <a:lstStyle/>
        <a:p>
          <a:endParaRPr lang="ru-RU"/>
        </a:p>
      </dgm:t>
    </dgm:pt>
    <dgm:pt modelId="{E916E9FE-C579-4866-A60F-2341C11F8320}">
      <dgm:prSet phldrT="[Текст]" custT="1"/>
      <dgm:spPr>
        <a:solidFill>
          <a:srgbClr val="C4C4C6">
            <a:alpha val="60000"/>
          </a:srgbClr>
        </a:solidFill>
      </dgm:spPr>
      <dgm:t>
        <a:bodyPr/>
        <a:lstStyle/>
        <a:p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Производство кормов</a:t>
          </a:r>
        </a:p>
      </dgm:t>
    </dgm:pt>
    <dgm:pt modelId="{4DCA6E9A-10CA-41AF-A905-CCA6CFE6083D}" type="parTrans" cxnId="{56BE6403-BE16-412B-991D-DDE1532C2F62}">
      <dgm:prSet/>
      <dgm:spPr/>
      <dgm:t>
        <a:bodyPr/>
        <a:lstStyle/>
        <a:p>
          <a:endParaRPr lang="ru-RU"/>
        </a:p>
      </dgm:t>
    </dgm:pt>
    <dgm:pt modelId="{FDDCA527-4ABB-4C15-A77F-2A026F2FEF23}" type="sibTrans" cxnId="{56BE6403-BE16-412B-991D-DDE1532C2F62}">
      <dgm:prSet/>
      <dgm:spPr/>
      <dgm:t>
        <a:bodyPr/>
        <a:lstStyle/>
        <a:p>
          <a:endParaRPr lang="ru-RU"/>
        </a:p>
      </dgm:t>
    </dgm:pt>
    <dgm:pt modelId="{A4C6A15B-E47C-436A-A246-FC40772596E8}">
      <dgm:prSet phldrT="[Текст]" custT="1"/>
      <dgm:spPr>
        <a:solidFill>
          <a:srgbClr val="C4C4C6">
            <a:alpha val="50000"/>
          </a:srgbClr>
        </a:solidFill>
      </dgm:spPr>
      <dgm:t>
        <a:bodyPr/>
        <a:lstStyle/>
        <a:p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Содержание животных</a:t>
          </a:r>
        </a:p>
      </dgm:t>
    </dgm:pt>
    <dgm:pt modelId="{2310950C-0405-49B2-869A-AFBA86CFAB35}" type="parTrans" cxnId="{630C3320-CEFF-46AB-95BA-D9B54C280A65}">
      <dgm:prSet/>
      <dgm:spPr/>
      <dgm:t>
        <a:bodyPr/>
        <a:lstStyle/>
        <a:p>
          <a:endParaRPr lang="ru-RU"/>
        </a:p>
      </dgm:t>
    </dgm:pt>
    <dgm:pt modelId="{853572D7-01C8-427B-BD2C-4C9B3711C641}" type="sibTrans" cxnId="{630C3320-CEFF-46AB-95BA-D9B54C280A65}">
      <dgm:prSet/>
      <dgm:spPr/>
      <dgm:t>
        <a:bodyPr/>
        <a:lstStyle/>
        <a:p>
          <a:endParaRPr lang="ru-RU"/>
        </a:p>
      </dgm:t>
    </dgm:pt>
    <dgm:pt modelId="{1C4C234E-6D3E-4B04-AB21-B4A9C0390BC9}" type="pres">
      <dgm:prSet presAssocID="{38C37115-1C11-4023-92EC-AD6C7E7F17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283BE7-9513-446B-AFF4-A7CFAD55061D}" type="pres">
      <dgm:prSet presAssocID="{379CE076-D697-4977-9B2E-82B6975E9333}" presName="node" presStyleLbl="node1" presStyleIdx="0" presStyleCnt="5">
        <dgm:presLayoutVars>
          <dgm:bulletEnabled val="1"/>
        </dgm:presLayoutVars>
      </dgm:prSet>
      <dgm:spPr>
        <a:xfrm>
          <a:off x="3339335" y="2111"/>
          <a:ext cx="1674256" cy="1674256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DFF6EEB8-5338-4F25-939F-F002C8BF435E}" type="pres">
      <dgm:prSet presAssocID="{DE1074B6-B451-4466-8E43-9347DF6DD19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7B54946-44DA-4C96-8AF9-0B0A169682B4}" type="pres">
      <dgm:prSet presAssocID="{DE1074B6-B451-4466-8E43-9347DF6DD19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7BFDCF3-0D35-4BBC-AB06-CAD3BC599019}" type="pres">
      <dgm:prSet presAssocID="{61EAEB40-AE04-4DB4-9F8B-6EB7DEE882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51198-AB75-453D-9B27-CAC55275F393}" type="pres">
      <dgm:prSet presAssocID="{584E39C3-D273-481C-97D0-5E3E7EEDFD6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B1B5C17-7674-47D3-A98F-2BE21C972F96}" type="pres">
      <dgm:prSet presAssocID="{584E39C3-D273-481C-97D0-5E3E7EEDFD6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2ADA78C-1777-4D4D-A7CC-55995400894B}" type="pres">
      <dgm:prSet presAssocID="{069801B9-79DC-4F5C-B003-E358DAC3F141}" presName="node" presStyleLbl="node1" presStyleIdx="2" presStyleCnt="5">
        <dgm:presLayoutVars>
          <dgm:bulletEnabled val="1"/>
        </dgm:presLayoutVars>
      </dgm:prSet>
      <dgm:spPr>
        <a:xfrm>
          <a:off x="4595519" y="3868248"/>
          <a:ext cx="1674256" cy="1674256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7BE402ED-918A-4FF3-B7A2-DCF17091C485}" type="pres">
      <dgm:prSet presAssocID="{4809A7B8-BAE7-44D5-8C3F-E3B7CAC9C83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B234788-6255-4A2B-8AA7-30D4761F7AA2}" type="pres">
      <dgm:prSet presAssocID="{4809A7B8-BAE7-44D5-8C3F-E3B7CAC9C83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9DB7A20-0BF0-43F4-A5F6-CD441224FAE9}" type="pres">
      <dgm:prSet presAssocID="{E916E9FE-C579-4866-A60F-2341C11F83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36900-EBBA-4DF9-BFFD-5760B47247B5}" type="pres">
      <dgm:prSet presAssocID="{FDDCA527-4ABB-4C15-A77F-2A026F2FEF2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BA3AAEE-63C2-41D2-AC61-7BC1FCB927C2}" type="pres">
      <dgm:prSet presAssocID="{FDDCA527-4ABB-4C15-A77F-2A026F2FEF2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01E651C-6230-43F8-B75C-D6FEA61AD590}" type="pres">
      <dgm:prSet presAssocID="{A4C6A15B-E47C-436A-A246-FC40772596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B910D-BB43-4AF0-B372-08D6A02FDDFE}" type="pres">
      <dgm:prSet presAssocID="{853572D7-01C8-427B-BD2C-4C9B3711C641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92649A1-1FAD-4F52-AA89-8A8DD24E466A}" type="pres">
      <dgm:prSet presAssocID="{853572D7-01C8-427B-BD2C-4C9B3711C64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D91FF62-DE31-406D-AD08-DCE85AEC9F8B}" type="presOf" srcId="{A4C6A15B-E47C-436A-A246-FC40772596E8}" destId="{401E651C-6230-43F8-B75C-D6FEA61AD590}" srcOrd="0" destOrd="0" presId="urn:microsoft.com/office/officeart/2005/8/layout/cycle2"/>
    <dgm:cxn modelId="{5077CC9B-1D05-439D-A48F-4CEF83322C4C}" srcId="{38C37115-1C11-4023-92EC-AD6C7E7F1781}" destId="{379CE076-D697-4977-9B2E-82B6975E9333}" srcOrd="0" destOrd="0" parTransId="{57EEF4E4-B96C-490A-8EA8-E630D3B2CADF}" sibTransId="{DE1074B6-B451-4466-8E43-9347DF6DD191}"/>
    <dgm:cxn modelId="{62723F63-7DD5-4743-A582-733866837BD2}" srcId="{38C37115-1C11-4023-92EC-AD6C7E7F1781}" destId="{069801B9-79DC-4F5C-B003-E358DAC3F141}" srcOrd="2" destOrd="0" parTransId="{051C2B01-EEA0-4679-8684-412F02187CC1}" sibTransId="{4809A7B8-BAE7-44D5-8C3F-E3B7CAC9C833}"/>
    <dgm:cxn modelId="{CF50F01C-81E2-47A9-80E2-D8FCD72AD4AB}" type="presOf" srcId="{853572D7-01C8-427B-BD2C-4C9B3711C641}" destId="{592649A1-1FAD-4F52-AA89-8A8DD24E466A}" srcOrd="1" destOrd="0" presId="urn:microsoft.com/office/officeart/2005/8/layout/cycle2"/>
    <dgm:cxn modelId="{630C3320-CEFF-46AB-95BA-D9B54C280A65}" srcId="{38C37115-1C11-4023-92EC-AD6C7E7F1781}" destId="{A4C6A15B-E47C-436A-A246-FC40772596E8}" srcOrd="4" destOrd="0" parTransId="{2310950C-0405-49B2-869A-AFBA86CFAB35}" sibTransId="{853572D7-01C8-427B-BD2C-4C9B3711C641}"/>
    <dgm:cxn modelId="{18E3F2A9-AC73-4C20-A6C4-236C21D244F2}" type="presOf" srcId="{FDDCA527-4ABB-4C15-A77F-2A026F2FEF23}" destId="{5BA3AAEE-63C2-41D2-AC61-7BC1FCB927C2}" srcOrd="1" destOrd="0" presId="urn:microsoft.com/office/officeart/2005/8/layout/cycle2"/>
    <dgm:cxn modelId="{74ECE8C4-1E4B-4633-B06B-E55DC5D213BE}" type="presOf" srcId="{E916E9FE-C579-4866-A60F-2341C11F8320}" destId="{E9DB7A20-0BF0-43F4-A5F6-CD441224FAE9}" srcOrd="0" destOrd="0" presId="urn:microsoft.com/office/officeart/2005/8/layout/cycle2"/>
    <dgm:cxn modelId="{61BCCC56-E767-4D41-9B6C-9341AA631868}" type="presOf" srcId="{584E39C3-D273-481C-97D0-5E3E7EEDFD6B}" destId="{16051198-AB75-453D-9B27-CAC55275F393}" srcOrd="0" destOrd="0" presId="urn:microsoft.com/office/officeart/2005/8/layout/cycle2"/>
    <dgm:cxn modelId="{EE933D55-B266-4387-BB77-964A9BE392FD}" type="presOf" srcId="{61EAEB40-AE04-4DB4-9F8B-6EB7DEE882CF}" destId="{87BFDCF3-0D35-4BBC-AB06-CAD3BC599019}" srcOrd="0" destOrd="0" presId="urn:microsoft.com/office/officeart/2005/8/layout/cycle2"/>
    <dgm:cxn modelId="{4342AF69-E0C7-44B8-8E87-7B35D1B7273B}" type="presOf" srcId="{38C37115-1C11-4023-92EC-AD6C7E7F1781}" destId="{1C4C234E-6D3E-4B04-AB21-B4A9C0390BC9}" srcOrd="0" destOrd="0" presId="urn:microsoft.com/office/officeart/2005/8/layout/cycle2"/>
    <dgm:cxn modelId="{56BE6403-BE16-412B-991D-DDE1532C2F62}" srcId="{38C37115-1C11-4023-92EC-AD6C7E7F1781}" destId="{E916E9FE-C579-4866-A60F-2341C11F8320}" srcOrd="3" destOrd="0" parTransId="{4DCA6E9A-10CA-41AF-A905-CCA6CFE6083D}" sibTransId="{FDDCA527-4ABB-4C15-A77F-2A026F2FEF23}"/>
    <dgm:cxn modelId="{D81978A0-F1BE-46A4-9C84-E7F330EA2BD4}" type="presOf" srcId="{4809A7B8-BAE7-44D5-8C3F-E3B7CAC9C833}" destId="{EB234788-6255-4A2B-8AA7-30D4761F7AA2}" srcOrd="1" destOrd="0" presId="urn:microsoft.com/office/officeart/2005/8/layout/cycle2"/>
    <dgm:cxn modelId="{72550F51-84AA-4735-A80D-A8250C105BDC}" type="presOf" srcId="{FDDCA527-4ABB-4C15-A77F-2A026F2FEF23}" destId="{2BE36900-EBBA-4DF9-BFFD-5760B47247B5}" srcOrd="0" destOrd="0" presId="urn:microsoft.com/office/officeart/2005/8/layout/cycle2"/>
    <dgm:cxn modelId="{3F015309-3A50-43E0-8474-56F3129DC354}" type="presOf" srcId="{DE1074B6-B451-4466-8E43-9347DF6DD191}" destId="{37B54946-44DA-4C96-8AF9-0B0A169682B4}" srcOrd="1" destOrd="0" presId="urn:microsoft.com/office/officeart/2005/8/layout/cycle2"/>
    <dgm:cxn modelId="{9B5F544C-9019-4601-97B5-93D96E6FC5B3}" type="presOf" srcId="{DE1074B6-B451-4466-8E43-9347DF6DD191}" destId="{DFF6EEB8-5338-4F25-939F-F002C8BF435E}" srcOrd="0" destOrd="0" presId="urn:microsoft.com/office/officeart/2005/8/layout/cycle2"/>
    <dgm:cxn modelId="{2AAC61A7-E9DD-4AE8-90C2-F5964750CE68}" type="presOf" srcId="{4809A7B8-BAE7-44D5-8C3F-E3B7CAC9C833}" destId="{7BE402ED-918A-4FF3-B7A2-DCF17091C485}" srcOrd="0" destOrd="0" presId="urn:microsoft.com/office/officeart/2005/8/layout/cycle2"/>
    <dgm:cxn modelId="{8D331C13-053A-43E7-812D-F5971B4209AF}" srcId="{38C37115-1C11-4023-92EC-AD6C7E7F1781}" destId="{61EAEB40-AE04-4DB4-9F8B-6EB7DEE882CF}" srcOrd="1" destOrd="0" parTransId="{E93DC110-A7BC-4EAD-A331-C6653F0C3A24}" sibTransId="{584E39C3-D273-481C-97D0-5E3E7EEDFD6B}"/>
    <dgm:cxn modelId="{C131F0B6-FF7D-4668-9076-77AD11955B66}" type="presOf" srcId="{584E39C3-D273-481C-97D0-5E3E7EEDFD6B}" destId="{AB1B5C17-7674-47D3-A98F-2BE21C972F96}" srcOrd="1" destOrd="0" presId="urn:microsoft.com/office/officeart/2005/8/layout/cycle2"/>
    <dgm:cxn modelId="{76111412-5908-4898-A93F-4A89C0616DE0}" type="presOf" srcId="{853572D7-01C8-427B-BD2C-4C9B3711C641}" destId="{335B910D-BB43-4AF0-B372-08D6A02FDDFE}" srcOrd="0" destOrd="0" presId="urn:microsoft.com/office/officeart/2005/8/layout/cycle2"/>
    <dgm:cxn modelId="{45BB2CFA-8C86-4392-B76F-90C0E7120E11}" type="presOf" srcId="{379CE076-D697-4977-9B2E-82B6975E9333}" destId="{00283BE7-9513-446B-AFF4-A7CFAD55061D}" srcOrd="0" destOrd="0" presId="urn:microsoft.com/office/officeart/2005/8/layout/cycle2"/>
    <dgm:cxn modelId="{79676FB5-204C-417A-8EA9-5F73BB858BA2}" type="presOf" srcId="{069801B9-79DC-4F5C-B003-E358DAC3F141}" destId="{92ADA78C-1777-4D4D-A7CC-55995400894B}" srcOrd="0" destOrd="0" presId="urn:microsoft.com/office/officeart/2005/8/layout/cycle2"/>
    <dgm:cxn modelId="{8EEC464C-6218-455A-B296-A196F7805ABD}" type="presParOf" srcId="{1C4C234E-6D3E-4B04-AB21-B4A9C0390BC9}" destId="{00283BE7-9513-446B-AFF4-A7CFAD55061D}" srcOrd="0" destOrd="0" presId="urn:microsoft.com/office/officeart/2005/8/layout/cycle2"/>
    <dgm:cxn modelId="{D577D036-8243-460B-BDFF-DBBE06BA341E}" type="presParOf" srcId="{1C4C234E-6D3E-4B04-AB21-B4A9C0390BC9}" destId="{DFF6EEB8-5338-4F25-939F-F002C8BF435E}" srcOrd="1" destOrd="0" presId="urn:microsoft.com/office/officeart/2005/8/layout/cycle2"/>
    <dgm:cxn modelId="{CBD9ECEB-4E5C-4556-B8D0-BB39E2B39E6C}" type="presParOf" srcId="{DFF6EEB8-5338-4F25-939F-F002C8BF435E}" destId="{37B54946-44DA-4C96-8AF9-0B0A169682B4}" srcOrd="0" destOrd="0" presId="urn:microsoft.com/office/officeart/2005/8/layout/cycle2"/>
    <dgm:cxn modelId="{2C4D1714-E087-468A-B617-2425E49F54FC}" type="presParOf" srcId="{1C4C234E-6D3E-4B04-AB21-B4A9C0390BC9}" destId="{87BFDCF3-0D35-4BBC-AB06-CAD3BC599019}" srcOrd="2" destOrd="0" presId="urn:microsoft.com/office/officeart/2005/8/layout/cycle2"/>
    <dgm:cxn modelId="{08B98623-9F83-4152-8668-4634F23AC387}" type="presParOf" srcId="{1C4C234E-6D3E-4B04-AB21-B4A9C0390BC9}" destId="{16051198-AB75-453D-9B27-CAC55275F393}" srcOrd="3" destOrd="0" presId="urn:microsoft.com/office/officeart/2005/8/layout/cycle2"/>
    <dgm:cxn modelId="{C37C6A4D-690C-4656-A9C9-21B5256E3B2D}" type="presParOf" srcId="{16051198-AB75-453D-9B27-CAC55275F393}" destId="{AB1B5C17-7674-47D3-A98F-2BE21C972F96}" srcOrd="0" destOrd="0" presId="urn:microsoft.com/office/officeart/2005/8/layout/cycle2"/>
    <dgm:cxn modelId="{FD91E669-CF37-49B4-B6DA-BA22C6D72B74}" type="presParOf" srcId="{1C4C234E-6D3E-4B04-AB21-B4A9C0390BC9}" destId="{92ADA78C-1777-4D4D-A7CC-55995400894B}" srcOrd="4" destOrd="0" presId="urn:microsoft.com/office/officeart/2005/8/layout/cycle2"/>
    <dgm:cxn modelId="{373E6F71-8D48-4B7F-B301-B2731E6B1868}" type="presParOf" srcId="{1C4C234E-6D3E-4B04-AB21-B4A9C0390BC9}" destId="{7BE402ED-918A-4FF3-B7A2-DCF17091C485}" srcOrd="5" destOrd="0" presId="urn:microsoft.com/office/officeart/2005/8/layout/cycle2"/>
    <dgm:cxn modelId="{06EE6A38-2455-4B78-A4BC-58C3A8366119}" type="presParOf" srcId="{7BE402ED-918A-4FF3-B7A2-DCF17091C485}" destId="{EB234788-6255-4A2B-8AA7-30D4761F7AA2}" srcOrd="0" destOrd="0" presId="urn:microsoft.com/office/officeart/2005/8/layout/cycle2"/>
    <dgm:cxn modelId="{BFC9BA9C-BD7D-433E-838B-43385F523565}" type="presParOf" srcId="{1C4C234E-6D3E-4B04-AB21-B4A9C0390BC9}" destId="{E9DB7A20-0BF0-43F4-A5F6-CD441224FAE9}" srcOrd="6" destOrd="0" presId="urn:microsoft.com/office/officeart/2005/8/layout/cycle2"/>
    <dgm:cxn modelId="{95E9CD1B-2468-4127-9A2A-B83AEDB360FC}" type="presParOf" srcId="{1C4C234E-6D3E-4B04-AB21-B4A9C0390BC9}" destId="{2BE36900-EBBA-4DF9-BFFD-5760B47247B5}" srcOrd="7" destOrd="0" presId="urn:microsoft.com/office/officeart/2005/8/layout/cycle2"/>
    <dgm:cxn modelId="{48E42C68-E974-4915-96C2-5248AF656E27}" type="presParOf" srcId="{2BE36900-EBBA-4DF9-BFFD-5760B47247B5}" destId="{5BA3AAEE-63C2-41D2-AC61-7BC1FCB927C2}" srcOrd="0" destOrd="0" presId="urn:microsoft.com/office/officeart/2005/8/layout/cycle2"/>
    <dgm:cxn modelId="{D3C971B5-BF70-4990-A415-0A2A4BD338FB}" type="presParOf" srcId="{1C4C234E-6D3E-4B04-AB21-B4A9C0390BC9}" destId="{401E651C-6230-43F8-B75C-D6FEA61AD590}" srcOrd="8" destOrd="0" presId="urn:microsoft.com/office/officeart/2005/8/layout/cycle2"/>
    <dgm:cxn modelId="{2B43957F-44D7-4190-A100-0F52D7E251DB}" type="presParOf" srcId="{1C4C234E-6D3E-4B04-AB21-B4A9C0390BC9}" destId="{335B910D-BB43-4AF0-B372-08D6A02FDDFE}" srcOrd="9" destOrd="0" presId="urn:microsoft.com/office/officeart/2005/8/layout/cycle2"/>
    <dgm:cxn modelId="{29A62BB8-47B8-4D3E-8FA9-00D910D4482B}" type="presParOf" srcId="{335B910D-BB43-4AF0-B372-08D6A02FDDFE}" destId="{592649A1-1FAD-4F52-AA89-8A8DD24E466A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283BE7-9513-446B-AFF4-A7CFAD55061D}">
      <dsp:nvSpPr>
        <dsp:cNvPr id="0" name=""/>
        <dsp:cNvSpPr/>
      </dsp:nvSpPr>
      <dsp:spPr>
        <a:xfrm>
          <a:off x="3339335" y="2111"/>
          <a:ext cx="1674256" cy="1674256"/>
        </a:xfrm>
        <a:prstGeom prst="ellipse">
          <a:avLst/>
        </a:prstGeom>
        <a:solidFill>
          <a:srgbClr val="C4C4C6">
            <a:alpha val="7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Образование навоза и помета</a:t>
          </a:r>
          <a:endParaRPr lang="ru-RU" sz="1100" b="0" kern="1200" cap="none" spc="0" dirty="0">
            <a:ln w="0"/>
            <a:solidFill>
              <a:prstClr val="black"/>
            </a:solidFill>
            <a:effectLst>
              <a:outerShdw blurRad="38100" dist="19050" dir="2700000" algn="tl" rotWithShape="0">
                <a:prstClr val="black">
                  <a:alpha val="40000"/>
                </a:prstClr>
              </a:outerShdw>
            </a:effectLst>
            <a:latin typeface="Calibri"/>
            <a:ea typeface="+mn-ea"/>
            <a:cs typeface="+mn-cs"/>
          </a:endParaRPr>
        </a:p>
      </dsp:txBody>
      <dsp:txXfrm>
        <a:off x="3339335" y="2111"/>
        <a:ext cx="1674256" cy="1674256"/>
      </dsp:txXfrm>
    </dsp:sp>
    <dsp:sp modelId="{DFF6EEB8-5338-4F25-939F-F002C8BF435E}">
      <dsp:nvSpPr>
        <dsp:cNvPr id="0" name=""/>
        <dsp:cNvSpPr/>
      </dsp:nvSpPr>
      <dsp:spPr>
        <a:xfrm rot="2160000">
          <a:off x="4960467" y="1287685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60000">
        <a:off x="4960467" y="1287685"/>
        <a:ext cx="444199" cy="565061"/>
      </dsp:txXfrm>
    </dsp:sp>
    <dsp:sp modelId="{87BFDCF3-0D35-4BBC-AB06-CAD3BC599019}">
      <dsp:nvSpPr>
        <dsp:cNvPr id="0" name=""/>
        <dsp:cNvSpPr/>
      </dsp:nvSpPr>
      <dsp:spPr>
        <a:xfrm>
          <a:off x="5371884" y="1478844"/>
          <a:ext cx="1674256" cy="1674256"/>
        </a:xfrm>
        <a:prstGeom prst="ellipse">
          <a:avLst/>
        </a:prstGeom>
        <a:solidFill>
          <a:srgbClr val="C4C4C6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Выдерживание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 лагунах и на площадках компостирования</a:t>
          </a:r>
        </a:p>
      </dsp:txBody>
      <dsp:txXfrm>
        <a:off x="5371884" y="1478844"/>
        <a:ext cx="1674256" cy="1674256"/>
      </dsp:txXfrm>
    </dsp:sp>
    <dsp:sp modelId="{16051198-AB75-453D-9B27-CAC55275F393}">
      <dsp:nvSpPr>
        <dsp:cNvPr id="0" name=""/>
        <dsp:cNvSpPr/>
      </dsp:nvSpPr>
      <dsp:spPr>
        <a:xfrm rot="6480000">
          <a:off x="5602615" y="3216187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20681"/>
            <a:satOff val="1641"/>
            <a:lumOff val="69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6480000">
        <a:off x="5602615" y="3216187"/>
        <a:ext cx="444199" cy="565061"/>
      </dsp:txXfrm>
    </dsp:sp>
    <dsp:sp modelId="{92ADA78C-1777-4D4D-A7CC-55995400894B}">
      <dsp:nvSpPr>
        <dsp:cNvPr id="0" name=""/>
        <dsp:cNvSpPr/>
      </dsp:nvSpPr>
      <dsp:spPr>
        <a:xfrm>
          <a:off x="4595519" y="3868248"/>
          <a:ext cx="1674256" cy="1674256"/>
        </a:xfrm>
        <a:prstGeom prst="ellipse">
          <a:avLst/>
        </a:prstGeom>
        <a:solidFill>
          <a:srgbClr val="C4C4C6">
            <a:alpha val="8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Внесение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в поля</a:t>
          </a:r>
        </a:p>
      </dsp:txBody>
      <dsp:txXfrm>
        <a:off x="4595519" y="3868248"/>
        <a:ext cx="1674256" cy="1674256"/>
      </dsp:txXfrm>
    </dsp:sp>
    <dsp:sp modelId="{7BE402ED-918A-4FF3-B7A2-DCF17091C485}">
      <dsp:nvSpPr>
        <dsp:cNvPr id="0" name=""/>
        <dsp:cNvSpPr/>
      </dsp:nvSpPr>
      <dsp:spPr>
        <a:xfrm rot="10800000">
          <a:off x="3966935" y="4422846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41362"/>
            <a:satOff val="3282"/>
            <a:lumOff val="138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966935" y="4422846"/>
        <a:ext cx="444199" cy="565061"/>
      </dsp:txXfrm>
    </dsp:sp>
    <dsp:sp modelId="{E9DB7A20-0BF0-43F4-A5F6-CD441224FAE9}">
      <dsp:nvSpPr>
        <dsp:cNvPr id="0" name=""/>
        <dsp:cNvSpPr/>
      </dsp:nvSpPr>
      <dsp:spPr>
        <a:xfrm>
          <a:off x="2083151" y="3868248"/>
          <a:ext cx="1674256" cy="1674256"/>
        </a:xfrm>
        <a:prstGeom prst="ellipse">
          <a:avLst/>
        </a:prstGeom>
        <a:solidFill>
          <a:srgbClr val="C4C4C6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Производство кормов</a:t>
          </a:r>
        </a:p>
      </dsp:txBody>
      <dsp:txXfrm>
        <a:off x="2083151" y="3868248"/>
        <a:ext cx="1674256" cy="1674256"/>
      </dsp:txXfrm>
    </dsp:sp>
    <dsp:sp modelId="{2BE36900-EBBA-4DF9-BFFD-5760B47247B5}">
      <dsp:nvSpPr>
        <dsp:cNvPr id="0" name=""/>
        <dsp:cNvSpPr/>
      </dsp:nvSpPr>
      <dsp:spPr>
        <a:xfrm rot="15120000">
          <a:off x="2313882" y="3240100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62044"/>
            <a:satOff val="4922"/>
            <a:lumOff val="207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5120000">
        <a:off x="2313882" y="3240100"/>
        <a:ext cx="444199" cy="565061"/>
      </dsp:txXfrm>
    </dsp:sp>
    <dsp:sp modelId="{401E651C-6230-43F8-B75C-D6FEA61AD590}">
      <dsp:nvSpPr>
        <dsp:cNvPr id="0" name=""/>
        <dsp:cNvSpPr/>
      </dsp:nvSpPr>
      <dsp:spPr>
        <a:xfrm>
          <a:off x="1306786" y="1478844"/>
          <a:ext cx="1674256" cy="1674256"/>
        </a:xfrm>
        <a:prstGeom prst="ellipse">
          <a:avLst/>
        </a:prstGeom>
        <a:solidFill>
          <a:srgbClr val="C4C4C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Содержание животных</a:t>
          </a:r>
        </a:p>
      </dsp:txBody>
      <dsp:txXfrm>
        <a:off x="1306786" y="1478844"/>
        <a:ext cx="1674256" cy="1674256"/>
      </dsp:txXfrm>
    </dsp:sp>
    <dsp:sp modelId="{335B910D-BB43-4AF0-B372-08D6A02FDDFE}">
      <dsp:nvSpPr>
        <dsp:cNvPr id="0" name=""/>
        <dsp:cNvSpPr/>
      </dsp:nvSpPr>
      <dsp:spPr>
        <a:xfrm rot="19440000">
          <a:off x="2927918" y="1302464"/>
          <a:ext cx="444199" cy="565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82725"/>
            <a:satOff val="6563"/>
            <a:lumOff val="277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9440000">
        <a:off x="2927918" y="1302464"/>
        <a:ext cx="444199" cy="56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2FAB7-7E6C-410F-92C9-02045AA0E2E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1F0E2-CB35-4106-9287-93419BE1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37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1F0E2-CB35-4106-9287-93419BE1947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1F0E2-CB35-4106-9287-93419BE1947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32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6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55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9144000" cy="34274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6783"/>
            <a:ext cx="8220185" cy="559172"/>
          </a:xfrm>
        </p:spPr>
        <p:txBody>
          <a:bodyPr/>
          <a:lstStyle/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BF62-CE6B-A545-9B50-9439E1D00E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1" y="4186238"/>
            <a:ext cx="8220808" cy="2035892"/>
          </a:xfrm>
        </p:spPr>
        <p:txBody>
          <a:bodyPr/>
          <a:lstStyle/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022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4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77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60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93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6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9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17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9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F2B6-41C5-457E-8284-95DC2C44C3C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31BB-1B2C-4487-BD9C-3D32792AD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4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fsvps.gov.ru/ru/content/pobochnye-produkty-zhivotnovodst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tmeat@yandex.ru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gif"/><Relationship Id="rId4" Type="http://schemas.openxmlformats.org/officeDocument/2006/relationships/hyperlink" Target="https://non-profit-organization-1431.business.sit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8650"/>
            <a:ext cx="6400800" cy="2085966"/>
          </a:xfrm>
        </p:spPr>
        <p:txBody>
          <a:bodyPr>
            <a:normAutofit fontScale="40000" lnSpcReduction="2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/>
          </a:p>
          <a:p>
            <a:r>
              <a:rPr lang="ru-RU" sz="4300" dirty="0">
                <a:solidFill>
                  <a:schemeClr val="bg1">
                    <a:lumMod val="50000"/>
                  </a:schemeClr>
                </a:solidFill>
                <a:latin typeface="TimesDL"/>
                <a:ea typeface="+mj-ea"/>
                <a:cs typeface="+mj-cs"/>
              </a:rPr>
              <a:t>2 февраля 2023 г., Москва</a:t>
            </a:r>
          </a:p>
          <a:p>
            <a:r>
              <a:rPr lang="ru-RU" sz="4300" dirty="0">
                <a:solidFill>
                  <a:schemeClr val="bg1">
                    <a:lumMod val="50000"/>
                  </a:schemeClr>
                </a:solidFill>
                <a:latin typeface="TimesDL"/>
                <a:ea typeface="+mj-ea"/>
                <a:cs typeface="+mj-cs"/>
              </a:rPr>
              <a:t>Федеральное государственное бюджетное научное учреждение</a:t>
            </a:r>
            <a:br>
              <a:rPr lang="ru-RU" sz="4300" dirty="0">
                <a:solidFill>
                  <a:schemeClr val="bg1">
                    <a:lumMod val="50000"/>
                  </a:schemeClr>
                </a:solidFill>
                <a:latin typeface="TimesDL"/>
                <a:ea typeface="+mj-ea"/>
                <a:cs typeface="+mj-cs"/>
              </a:rPr>
            </a:br>
            <a:r>
              <a:rPr lang="ru-RU" sz="4300" dirty="0">
                <a:solidFill>
                  <a:schemeClr val="bg1">
                    <a:lumMod val="50000"/>
                  </a:schemeClr>
                </a:solidFill>
                <a:latin typeface="TimesDL"/>
                <a:ea typeface="+mj-ea"/>
                <a:cs typeface="+mj-cs"/>
              </a:rPr>
              <a:t>"Федеральный научный агроинженерный центр ВИМ"</a:t>
            </a:r>
          </a:p>
          <a:p>
            <a:endParaRPr lang="ru-RU" sz="1800" dirty="0"/>
          </a:p>
          <a:p>
            <a:endParaRPr lang="ru-RU" sz="1800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500" b="1" dirty="0">
                <a:solidFill>
                  <a:srgbClr val="063398"/>
                </a:solidFill>
                <a:cs typeface="CordiaUPC" panose="020B0304020202020204" pitchFamily="34" charset="-34"/>
              </a:rPr>
              <a:t>Национальная Мясная Ассоциация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692695"/>
            <a:ext cx="8568952" cy="1080119"/>
          </a:xfrm>
        </p:spPr>
        <p:txBody>
          <a:bodyPr>
            <a:noAutofit/>
          </a:bodyPr>
          <a:lstStyle/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Побочные продукты животноводства</a:t>
            </a:r>
            <a:br>
              <a:rPr lang="ru-RU" sz="3600" dirty="0">
                <a:solidFill>
                  <a:srgbClr val="063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ru-RU" sz="4000" b="1" dirty="0">
              <a:solidFill>
                <a:srgbClr val="063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5029" y="5803355"/>
            <a:ext cx="188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803A25F2-13D1-46A0-A591-865F4F3D7A81}"/>
              </a:ext>
            </a:extLst>
          </p:cNvPr>
          <p:cNvCxnSpPr/>
          <p:nvPr/>
        </p:nvCxnSpPr>
        <p:spPr>
          <a:xfrm>
            <a:off x="755576" y="2276872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D83013A-8C91-4F7E-8080-617E5D61FA8B}"/>
              </a:ext>
            </a:extLst>
          </p:cNvPr>
          <p:cNvCxnSpPr/>
          <p:nvPr/>
        </p:nvCxnSpPr>
        <p:spPr>
          <a:xfrm>
            <a:off x="791580" y="5661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789B82B-C1A2-17C9-84C3-F5C68B16E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1" y="28481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3AE949D5-7100-EE2A-2FB3-75FCA6C0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2613061"/>
            <a:ext cx="1792821" cy="149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1D4A94-C95D-DDBC-FF06-E6EAB4E41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0" r="-593" b="24759"/>
          <a:stretch/>
        </p:blipFill>
        <p:spPr>
          <a:xfrm>
            <a:off x="3243774" y="2631879"/>
            <a:ext cx="2235197" cy="147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648691E-20CC-8337-87E7-5FB40913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163" y="2616388"/>
            <a:ext cx="2376265" cy="146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6932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6FCB4-AF72-DE9C-8911-E1BF4F09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Переходный период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3D1624-D93C-57DE-3FCB-787FF1292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Отдельно не установлен, но…</a:t>
            </a:r>
          </a:p>
          <a:p>
            <a:pPr algn="just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Мораторий на проверки бизнеса продлен на 2023 год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Минсельхоз России выпустил пояснения требований</a:t>
            </a:r>
          </a:p>
          <a:p>
            <a:pPr algn="just">
              <a:spcBef>
                <a:spcPts val="600"/>
              </a:spcBef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Россельхознадзор на официальном портале разметил специальный раздел «Побочные продукты животноводства» (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https://fsvps.gov.ru/ru/content/pobochnye-produkty-zhivotnovodstva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)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Ассоциации и союзы проводят обучающие семинары</a:t>
            </a:r>
          </a:p>
          <a:p>
            <a:pPr algn="just">
              <a:lnSpc>
                <a:spcPct val="110000"/>
              </a:lnSpc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Хозяйства должны привести свою деятельность в соответствие с требованиями</a:t>
            </a:r>
          </a:p>
        </p:txBody>
      </p:sp>
      <p:pic>
        <p:nvPicPr>
          <p:cNvPr id="4" name="Рисунок 3" descr="logo_color.gif">
            <a:extLst>
              <a:ext uri="{FF2B5EF4-FFF2-40B4-BE49-F238E27FC236}">
                <a16:creationId xmlns:a16="http://schemas.microsoft.com/office/drawing/2014/main" xmlns="" id="{B1306A5D-66CA-65DC-B9D4-61F892738F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5FAA9BB-C042-2AA9-2F43-9F3DA156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123" y="207420"/>
            <a:ext cx="3419872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73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39131" y="-27953"/>
            <a:ext cx="8229823" cy="792657"/>
          </a:xfrm>
        </p:spPr>
        <p:txBody>
          <a:bodyPr lIns="88863" tIns="50781" rIns="88863" bIns="50781">
            <a:normAutofit fontScale="90000"/>
          </a:bodyPr>
          <a:lstStyle/>
          <a:p>
            <a:pPr defTabSz="913028">
              <a:lnSpc>
                <a:spcPct val="150000"/>
              </a:lnSpc>
            </a:pPr>
            <a:r>
              <a:rPr lang="ru-RU" altLang="ru-RU" b="1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БЛАГОДАРЮ ЗА ВНИМАНИЕ!</a:t>
            </a:r>
            <a:endParaRPr lang="ru-RU" altLang="ru-RU" dirty="0">
              <a:solidFill>
                <a:srgbClr val="063398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130" y="3861048"/>
            <a:ext cx="7849294" cy="2015802"/>
          </a:xfrm>
        </p:spPr>
        <p:txBody>
          <a:bodyPr lIns="88863" tIns="50781" rIns="88863" bIns="50781" anchor="t">
            <a:normAutofit lnSpcReduction="10000"/>
          </a:bodyPr>
          <a:lstStyle/>
          <a:p>
            <a:pPr marL="0" indent="0" defTabSz="913028">
              <a:spcBef>
                <a:spcPts val="352"/>
              </a:spcBef>
              <a:buNone/>
            </a:pPr>
            <a:r>
              <a:rPr lang="ru-RU" altLang="ru-RU" sz="1900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Максим Синельников</a:t>
            </a:r>
          </a:p>
          <a:p>
            <a:pPr marL="0" indent="0" defTabSz="913028">
              <a:spcBef>
                <a:spcPts val="352"/>
              </a:spcBef>
              <a:buNone/>
            </a:pPr>
            <a:r>
              <a:rPr lang="ru-RU" altLang="ru-RU" sz="1900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Национальная Мясная Ассоциация</a:t>
            </a:r>
          </a:p>
          <a:p>
            <a:pPr marL="0" indent="0" defTabSz="913028">
              <a:spcBef>
                <a:spcPts val="352"/>
              </a:spcBef>
              <a:buNone/>
            </a:pPr>
            <a:r>
              <a:rPr lang="ru-RU" altLang="ru-RU" sz="1900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+ 7 495 9120155 доб. 210</a:t>
            </a:r>
          </a:p>
          <a:p>
            <a:pPr marL="0" indent="0" defTabSz="913028">
              <a:spcBef>
                <a:spcPts val="352"/>
              </a:spcBef>
              <a:buNone/>
            </a:pPr>
            <a:r>
              <a:rPr lang="en-US" altLang="ru-RU" sz="1900" u="sng" dirty="0" err="1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m.sinelnikov</a:t>
            </a:r>
            <a:r>
              <a:rPr lang="en-US" altLang="ru-RU" sz="1900" u="sng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@</a:t>
            </a:r>
            <a:r>
              <a:rPr lang="ru-RU" altLang="ru-RU" sz="1900" u="sng" dirty="0">
                <a:solidFill>
                  <a:srgbClr val="06339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natmeat.ru</a:t>
            </a:r>
            <a:endParaRPr lang="ru-RU" altLang="ru-RU" sz="1900" u="sng" dirty="0">
              <a:solidFill>
                <a:srgbClr val="063398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defTabSz="913028">
              <a:spcBef>
                <a:spcPts val="352"/>
              </a:spcBef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0" defTabSz="913028">
              <a:spcBef>
                <a:spcPts val="352"/>
              </a:spcBef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https://non-profit-organization-1431.business.site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defTabSz="913028">
              <a:spcBef>
                <a:spcPts val="352"/>
              </a:spcBef>
              <a:buNone/>
            </a:pPr>
            <a:endParaRPr lang="ru-RU" dirty="0"/>
          </a:p>
          <a:p>
            <a:pPr marL="0" indent="0" defTabSz="913028">
              <a:spcBef>
                <a:spcPts val="352"/>
              </a:spcBef>
              <a:buNone/>
            </a:pPr>
            <a:endParaRPr lang="ru-RU" altLang="ru-RU" dirty="0">
              <a:solidFill>
                <a:srgbClr val="06339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996" y="61516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063398"/>
                </a:solidFill>
                <a:cs typeface="CordiaUPC" panose="020B0304020202020204" pitchFamily="34" charset="-34"/>
              </a:rPr>
              <a:t>Национальная Мясная Ассоциация</a:t>
            </a:r>
          </a:p>
        </p:txBody>
      </p:sp>
      <p:pic>
        <p:nvPicPr>
          <p:cNvPr id="6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021" y="6163394"/>
            <a:ext cx="188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D6B9F5A-716F-4334-A611-A3CCA8ED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707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http://pc64remont.ru/wp-content/uploads/2019/06/1600.png">
            <a:extLst>
              <a:ext uri="{FF2B5EF4-FFF2-40B4-BE49-F238E27FC236}">
                <a16:creationId xmlns:a16="http://schemas.microsoft.com/office/drawing/2014/main" xmlns="" id="{6B0F8082-825E-4507-B514-8B62E9EE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30" y="5372372"/>
            <a:ext cx="504478" cy="5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BEDBB4A-02CF-53DA-5CF0-563525D93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9473"/>
            <a:ext cx="3888432" cy="2824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0627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964053069"/>
              </p:ext>
            </p:extLst>
          </p:nvPr>
        </p:nvGraphicFramePr>
        <p:xfrm>
          <a:off x="539552" y="836712"/>
          <a:ext cx="835292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9589" y="5919758"/>
            <a:ext cx="682670" cy="730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6256" y="4178993"/>
            <a:ext cx="752488" cy="8047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8736" y="1189706"/>
            <a:ext cx="1011464" cy="10817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89533" y="1280407"/>
            <a:ext cx="671047" cy="8430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5396" y="2780928"/>
            <a:ext cx="2052240" cy="2194757"/>
          </a:xfrm>
          <a:prstGeom prst="rect">
            <a:avLst/>
          </a:prstGeom>
        </p:spPr>
      </p:pic>
      <p:pic>
        <p:nvPicPr>
          <p:cNvPr id="2" name="Рисунок 1" descr="logo_color.gif">
            <a:extLst>
              <a:ext uri="{FF2B5EF4-FFF2-40B4-BE49-F238E27FC236}">
                <a16:creationId xmlns:a16="http://schemas.microsoft.com/office/drawing/2014/main" xmlns="" id="{E6A03DE4-D95E-B76F-5385-916594F73A9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737A871-853D-020C-6E4C-882619A0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1" y="188640"/>
            <a:ext cx="6096000" cy="5072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Практика сельхозпроизводства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249483-8077-AD19-3F94-ECC3984A09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515659" y="4205265"/>
            <a:ext cx="1133077" cy="7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27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E4B5CF8-286A-4774-9692-A79C1819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88" y="204255"/>
            <a:ext cx="4738750" cy="14171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Федеральный закон </a:t>
            </a:r>
            <a:br>
              <a:rPr lang="ru-RU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побочных продуктах животноводства (ППЖ)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F5CF2152-BB4F-4D70-A46A-80CFEE3BB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31473328"/>
              </p:ext>
            </p:extLst>
          </p:nvPr>
        </p:nvGraphicFramePr>
        <p:xfrm>
          <a:off x="393349" y="1825696"/>
          <a:ext cx="4842782" cy="36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Объект 17">
            <a:extLst>
              <a:ext uri="{FF2B5EF4-FFF2-40B4-BE49-F238E27FC236}">
                <a16:creationId xmlns:a16="http://schemas.microsoft.com/office/drawing/2014/main" xmlns="" id="{B5592E83-9473-4476-9164-B23D76DC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131" y="2308333"/>
            <a:ext cx="3728357" cy="42994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/>
              <a:t>Из регулирования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отходов</a:t>
            </a:r>
            <a:r>
              <a:rPr lang="ru-RU" sz="1600" dirty="0"/>
              <a:t> выведены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побочные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продукты животноводства, которые используются в сельхозпроизводстве. </a:t>
            </a:r>
          </a:p>
          <a:p>
            <a:pPr algn="just"/>
            <a:r>
              <a:rPr lang="ru-RU" sz="1600" dirty="0"/>
              <a:t>К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ППЖ</a:t>
            </a:r>
            <a:r>
              <a:rPr lang="ru-RU" sz="1600" dirty="0"/>
              <a:t> устанавливаются исчерпывающие обязательные требования, включая природоохранные</a:t>
            </a:r>
          </a:p>
          <a:p>
            <a:pPr algn="just"/>
            <a:r>
              <a:rPr lang="ru-RU" sz="1600" dirty="0"/>
              <a:t>Продукты, которые не используются как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ППЖ</a:t>
            </a:r>
            <a:r>
              <a:rPr lang="ru-RU" sz="1600" dirty="0"/>
              <a:t>, остаются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отходами</a:t>
            </a:r>
          </a:p>
          <a:p>
            <a:pPr algn="just"/>
            <a:r>
              <a:rPr lang="ru-RU" sz="1600" b="1" dirty="0"/>
              <a:t>Закон об охране окружающей среды сохраняет свое действие на ППЖ</a:t>
            </a:r>
            <a:r>
              <a:rPr lang="ru-RU" sz="1600" dirty="0"/>
              <a:t>, в том числе в части выбросов и сбросов и иных требований (экспертиза строительной документации, отнесение к категории НВОС, нормирование (КЭР или декларация), отчетность, плата за НВОС и т.п.) </a:t>
            </a:r>
          </a:p>
          <a:p>
            <a:pPr algn="just"/>
            <a:endParaRPr lang="ru-RU" sz="1600" dirty="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BAF6E424-49B9-4B74-B606-5AA2BBED79A1}"/>
              </a:ext>
            </a:extLst>
          </p:cNvPr>
          <p:cNvSpPr txBox="1"/>
          <p:nvPr/>
        </p:nvSpPr>
        <p:spPr>
          <a:xfrm>
            <a:off x="450888" y="4914725"/>
            <a:ext cx="4842782" cy="15646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u="sng" dirty="0">
                <a:solidFill>
                  <a:srgbClr val="FF0000"/>
                </a:solidFill>
              </a:rPr>
              <a:t>Достигается множество важных целей:</a:t>
            </a:r>
          </a:p>
          <a:p>
            <a:pPr marL="128588" indent="-128588" algn="just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Предотвращается вред окружающей среды от отходов животноводства</a:t>
            </a:r>
          </a:p>
          <a:p>
            <a:pPr marL="128588" indent="-128588" algn="just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Исключается потребность в полигонах для захоронения отходов</a:t>
            </a:r>
          </a:p>
          <a:p>
            <a:pPr marL="128588" indent="-128588" algn="just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Развивается рынок обращения органических удобрений</a:t>
            </a:r>
          </a:p>
          <a:p>
            <a:pPr marL="128588" indent="-128588" algn="just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</a:rPr>
              <a:t>Повышается </a:t>
            </a:r>
            <a:r>
              <a:rPr lang="ru-RU" sz="1400" b="1" dirty="0" err="1">
                <a:solidFill>
                  <a:srgbClr val="FF0000"/>
                </a:solidFill>
              </a:rPr>
              <a:t>биологизация</a:t>
            </a:r>
            <a:r>
              <a:rPr lang="ru-RU" sz="1400" b="1" dirty="0">
                <a:solidFill>
                  <a:srgbClr val="FF0000"/>
                </a:solidFill>
              </a:rPr>
              <a:t> почв за счет внесения гумуса в почву</a:t>
            </a:r>
          </a:p>
        </p:txBody>
      </p:sp>
      <p:pic>
        <p:nvPicPr>
          <p:cNvPr id="6" name="Рисунок 5" descr="logo_color.gif">
            <a:extLst>
              <a:ext uri="{FF2B5EF4-FFF2-40B4-BE49-F238E27FC236}">
                <a16:creationId xmlns:a16="http://schemas.microsoft.com/office/drawing/2014/main" xmlns="" id="{BAB4BD28-2D76-778C-36BA-341D1A658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22" r="-1"/>
          <a:stretch/>
        </p:blipFill>
        <p:spPr bwMode="auto">
          <a:xfrm>
            <a:off x="4996048" y="0"/>
            <a:ext cx="4147952" cy="227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78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Порядок, сроки и формы направления уведомления </a:t>
            </a:r>
            <a:b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отнесении веществ к ППЖ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Уведомления направляется в ТУ Россельхознадзора 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 2023 году направляется до 1 мая 2023 г. на период с 1 марта 2023 г. по 31 декабря 2023 г. Далее ежегодно на предстоящий календарный год не позднее 31 декабря текущего календарного года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Лично, посредством почтовой связи с уведомлением о вручении или в форме электронного документа на Едином портале (с 1 марта 2024 г)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Данные об объемах ППЖ, о дате образования ППЖ, планируемых сроках использования ППЖ в производстве или передаче ППЖ иным лицам и результатах таких использования или передачи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В случае ошибок или изменений возможно 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направить корректирующее уведомление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Уведомление регистрируется не позднее 3 рабочих дней со дня его поступления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Форма уведомления утверждена</a:t>
            </a:r>
          </a:p>
        </p:txBody>
      </p:sp>
      <p:pic>
        <p:nvPicPr>
          <p:cNvPr id="10" name="Рисунок 9" descr="logo_color.gif">
            <a:extLst>
              <a:ext uri="{FF2B5EF4-FFF2-40B4-BE49-F238E27FC236}">
                <a16:creationId xmlns:a16="http://schemas.microsoft.com/office/drawing/2014/main" xmlns="" id="{D48283D2-91B3-CF41-5ECA-C81FBDA050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4F76F2-980A-9B38-1C01-4FEEC52BDA28}"/>
              </a:ext>
            </a:extLst>
          </p:cNvPr>
          <p:cNvSpPr txBox="1"/>
          <p:nvPr/>
        </p:nvSpPr>
        <p:spPr>
          <a:xfrm>
            <a:off x="457200" y="5939393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07.10.2022 № 671 "Об утверждении порядка, сроков и формы направления уведомления об отнесении веществ, образуемых при содержании сельскохозяйственных животных, к побочным продуктам животноводства" (Зарегистрирован 28.10.2022 № 70738)</a:t>
            </a:r>
            <a:endParaRPr lang="ru-RU" sz="105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430336-AF17-2F45-7F25-15300B7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404664"/>
            <a:ext cx="601579" cy="6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1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обращению ППЖ. </a:t>
            </a:r>
            <a:b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Хранение.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579296" cy="35414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Хранение отдельно от хозяйственно-бытовых, производственных и смешанных сточных вод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Хранение необработанных, непереработанных ППЖ допускается только на специализированных площадках. 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Переполнение специализированных площадок не допускается.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Специализированные площадки должны иметь монолитные бетонные или герметично сваренные пленочные покрытия либо иметь в основании глиняную подушку толщиной не менее 20 сантиметров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Для целей внесения в 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почву д</a:t>
            </a: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опускается временное размещение 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обработанных и переработанных ППЖ твердой фракции на верхнем плодородном слое почвы без его снятия, без соблюдения требований к специализированным площадкам на срок не более 5 месяцев. З</a:t>
            </a: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а пределами границ водоохранных зон водных объектов, зон санитарной охраны источников питьевого и хозяйственно-бытового водоснабжения.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 содержании сельскохозяйственных животных на условиях круглогодичного или сезонного пастбищного содержания хранение ППЖ на период пастбищного содержания не осуществляется.</a:t>
            </a:r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F598FB-A258-5793-59EE-3D109E5185AA}"/>
              </a:ext>
            </a:extLst>
          </p:cNvPr>
          <p:cNvSpPr txBox="1"/>
          <p:nvPr/>
        </p:nvSpPr>
        <p:spPr>
          <a:xfrm>
            <a:off x="457200" y="6178357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31.10.2022 № 1940 "Об утверждении требований к обращению побочных продуктов животноводства"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xmlns="" id="{2256683C-DB3A-DA94-89BB-FBB5580F0E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7FE282-FB21-065C-6066-B05DABA2CECC}"/>
              </a:ext>
            </a:extLst>
          </p:cNvPr>
          <p:cNvSpPr txBox="1"/>
          <p:nvPr/>
        </p:nvSpPr>
        <p:spPr>
          <a:xfrm>
            <a:off x="457200" y="1052736"/>
            <a:ext cx="60507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u="sng" dirty="0">
                <a:solidFill>
                  <a:srgbClr val="444444"/>
                </a:solidFill>
                <a:latin typeface="Arial" panose="020B0604020202020204" pitchFamily="34" charset="0"/>
              </a:rPr>
              <a:t>хранение</a:t>
            </a:r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 побочных продуктов животноводства - </a:t>
            </a:r>
            <a:r>
              <a:rPr lang="ru-RU" sz="1100" i="1" u="sng" dirty="0">
                <a:solidFill>
                  <a:srgbClr val="444444"/>
                </a:solidFill>
                <a:latin typeface="Arial" panose="020B0604020202020204" pitchFamily="34" charset="0"/>
              </a:rPr>
              <a:t>складирование</a:t>
            </a:r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 побочных продуктов животноводства </a:t>
            </a:r>
            <a:r>
              <a:rPr lang="ru-RU" sz="1100" i="1" u="sng" dirty="0">
                <a:solidFill>
                  <a:srgbClr val="444444"/>
                </a:solidFill>
                <a:latin typeface="Arial" panose="020B0604020202020204" pitchFamily="34" charset="0"/>
              </a:rPr>
              <a:t>на специализированных площадках 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(п. 4 ст. 2 ФЗ №248)</a:t>
            </a:r>
            <a:endParaRPr lang="ru-RU" sz="1100" i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/>
            <a:endParaRPr lang="ru-RU" sz="1100" i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100" i="1" u="sng" dirty="0">
                <a:solidFill>
                  <a:srgbClr val="444444"/>
                </a:solidFill>
                <a:latin typeface="Arial" panose="020B0604020202020204" pitchFamily="34" charset="0"/>
              </a:rPr>
              <a:t>объекты для хранения, обработки, переработки </a:t>
            </a:r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побочных продуктов животноводства (далее - </a:t>
            </a:r>
            <a:r>
              <a:rPr lang="ru-RU" sz="1100" i="1" u="sng" dirty="0">
                <a:solidFill>
                  <a:srgbClr val="444444"/>
                </a:solidFill>
                <a:latin typeface="Arial" panose="020B0604020202020204" pitchFamily="34" charset="0"/>
              </a:rPr>
              <a:t>специализированные площадки</a:t>
            </a:r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) - специально оборудованные сооружения и (или) места, предназначенные для хранения и (или) обработки, переработки побочных продуктов животноводства, </a:t>
            </a:r>
            <a:r>
              <a:rPr lang="ru-RU" sz="1100" i="1" u="sng" dirty="0">
                <a:solidFill>
                  <a:srgbClr val="444444"/>
                </a:solidFill>
                <a:latin typeface="Arial" panose="020B0604020202020204" pitchFamily="34" charset="0"/>
              </a:rPr>
              <a:t>в том числе навозохранилища, пометохранилища</a:t>
            </a:r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(п. 3 ст. 2 ФЗ №248)</a:t>
            </a:r>
            <a:endParaRPr lang="ru-RU" sz="1100" i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endParaRPr lang="ru-RU" sz="11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9739E1-8296-BB95-BBC0-57B238EE15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0" r="-593" b="24759"/>
          <a:stretch/>
        </p:blipFill>
        <p:spPr>
          <a:xfrm>
            <a:off x="6507955" y="319150"/>
            <a:ext cx="2448273" cy="1615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3338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обращению ППЖ. </a:t>
            </a:r>
            <a:b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обработке и переработке.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407" y="1916833"/>
            <a:ext cx="5698975" cy="421747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На объектах содержания животных должны быть оборудованы специализированные площадки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Обработка и переработка ППЖ допускаются только на специализированных площадках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Способы обработки и переработки ППЖ: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накопление и выдерживание стоков или осветленных фракций;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(или) компостирование твердых фракций;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(или) их переработка с применением химических и (или) биологических препаратов или добавок.</a:t>
            </a:r>
          </a:p>
          <a:p>
            <a:pPr marL="355600" lvl="1" indent="-3556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В обработанных и переработанных ППЖ не допускается наличие патогенных и болезнетворных микроорганизмов и паразитов. Нормативы утверждены.</a:t>
            </a:r>
          </a:p>
          <a:p>
            <a:pPr algn="just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Соблюдение требований нормативов должно быть подтверждено результатами лабораторных исследований</a:t>
            </a:r>
          </a:p>
          <a:p>
            <a:pPr algn="just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 содержании </a:t>
            </a:r>
            <a:r>
              <a:rPr lang="ru-RU" sz="14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сх</a:t>
            </a:r>
            <a:r>
              <a:rPr lang="ru-RU" sz="1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животных на условиях круглогодичного или сезонного пастбищного содержания обработка и переработка ППЖ не осуществляются</a:t>
            </a:r>
          </a:p>
          <a:p>
            <a:pPr algn="just">
              <a:spcAft>
                <a:spcPts val="600"/>
              </a:spcAft>
            </a:pPr>
            <a:endParaRPr lang="ru-RU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F598FB-A258-5793-59EE-3D109E5185AA}"/>
              </a:ext>
            </a:extLst>
          </p:cNvPr>
          <p:cNvSpPr txBox="1"/>
          <p:nvPr/>
        </p:nvSpPr>
        <p:spPr>
          <a:xfrm>
            <a:off x="457200" y="6178357"/>
            <a:ext cx="57955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31.10.2022 № 1940 "Об утверждении требований к обращению побочных продуктов животноводства"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xmlns="" id="{2256683C-DB3A-DA94-89BB-FBB5580F0E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DC5BC14A-1CFC-0A4E-7715-25D79C31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790" y="260648"/>
            <a:ext cx="2736305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Нормативы содержания в обработанных, переработанных побочных продуктах животноводства токсичных элементов, пестицидов, патогенных и болезнетворных микроорганизмов и паразитов </a:t>
            </a:r>
            <a:endParaRPr kumimoji="0" lang="ru-RU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C526DF84-3D1E-5218-C4F6-56DBC153F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9552539"/>
              </p:ext>
            </p:extLst>
          </p:nvPr>
        </p:nvGraphicFramePr>
        <p:xfrm>
          <a:off x="6252790" y="1370444"/>
          <a:ext cx="2736305" cy="4763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3608628230"/>
                    </a:ext>
                  </a:extLst>
                </a:gridCol>
                <a:gridCol w="1872547">
                  <a:extLst>
                    <a:ext uri="{9D8B030D-6E8A-4147-A177-3AD203B41FA5}">
                      <a16:colId xmlns:a16="http://schemas.microsoft.com/office/drawing/2014/main" xmlns="" val="2730987266"/>
                    </a:ext>
                  </a:extLst>
                </a:gridCol>
                <a:gridCol w="575726">
                  <a:extLst>
                    <a:ext uri="{9D8B030D-6E8A-4147-A177-3AD203B41FA5}">
                      <a16:colId xmlns:a16="http://schemas.microsoft.com/office/drawing/2014/main" xmlns="" val="3552316967"/>
                    </a:ext>
                  </a:extLst>
                </a:gridCol>
              </a:tblGrid>
              <a:tr h="764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700" dirty="0">
                          <a:effectLst/>
                        </a:rPr>
                        <a:t>Допустимая величина показателя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xmlns="" val="511771731"/>
                  </a:ext>
                </a:extLst>
              </a:tr>
              <a:tr h="1232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Массовая концентрация примесей токсичных элементов (валовое содержание), мг/кг сухого вещества, не более: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свинца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кадмия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ртути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мышьяка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130,0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2,0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2,1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10,0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xmlns="" val="317095140"/>
                  </a:ext>
                </a:extLst>
              </a:tr>
              <a:tr h="1399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Массовая концентрация остаточных количеств пестицидов в сухом веществе, в том числе отдельных их видов, мг/кг сухого вещества, не более: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Гамма-изомер </a:t>
                      </a:r>
                      <a:r>
                        <a:rPr lang="ru-RU" sz="800" dirty="0" err="1">
                          <a:effectLst/>
                        </a:rPr>
                        <a:t>гексахлорциклогексана</a:t>
                      </a:r>
                      <a:r>
                        <a:rPr lang="ru-RU" sz="800" dirty="0">
                          <a:effectLst/>
                        </a:rPr>
                        <a:t> (ГХЦГ) (сумма изомеров);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- </a:t>
                      </a:r>
                      <a:r>
                        <a:rPr lang="ru-RU" sz="800" dirty="0" err="1">
                          <a:effectLst/>
                        </a:rPr>
                        <a:t>Дихлордифенилтрихлорэтан</a:t>
                      </a:r>
                      <a:r>
                        <a:rPr lang="ru-RU" sz="800" dirty="0">
                          <a:effectLst/>
                        </a:rPr>
                        <a:t> (ДДТ) и его метаболиты (суммарные количества)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0,1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0,1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xmlns="" val="1636431441"/>
                  </a:ext>
                </a:extLst>
              </a:tr>
              <a:tr h="466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Наличие патогенных и болезнетворных микроорганизмов, клеток/г, в том числе сальмонелл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Не допускается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xmlns="" val="1682466055"/>
                  </a:ext>
                </a:extLst>
              </a:tr>
              <a:tr h="4447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Наличие жизнеспособных яиц и личинок гельминтов, экз./кг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Не допускается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xmlns="" val="2397468641"/>
                  </a:ext>
                </a:extLst>
              </a:tr>
              <a:tr h="454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Цисты кишечных патогенных простейших, экз./100 г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</a:rPr>
                        <a:t>Не допускается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2950" marR="62950" marT="0" marB="0"/>
                </a:tc>
                <a:extLst>
                  <a:ext uri="{0D108BD9-81ED-4DB2-BD59-A6C34878D82A}">
                    <a16:rowId xmlns:a16="http://schemas.microsoft.com/office/drawing/2014/main" xmlns="" val="31151744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C7C3F6-285D-4726-427E-77F91C154647}"/>
              </a:ext>
            </a:extLst>
          </p:cNvPr>
          <p:cNvSpPr txBox="1"/>
          <p:nvPr/>
        </p:nvSpPr>
        <p:spPr>
          <a:xfrm>
            <a:off x="457200" y="1096080"/>
            <a:ext cx="5698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u="sng" dirty="0">
                <a:solidFill>
                  <a:srgbClr val="444444"/>
                </a:solidFill>
                <a:latin typeface="Arial" panose="020B0604020202020204" pitchFamily="34" charset="0"/>
              </a:rPr>
              <a:t>Обработка, переработка</a:t>
            </a:r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 побочных продуктов животноводства - </a:t>
            </a:r>
            <a:r>
              <a:rPr lang="ru-RU" sz="1100" i="1" u="sng" dirty="0">
                <a:solidFill>
                  <a:srgbClr val="444444"/>
                </a:solidFill>
                <a:latin typeface="Arial" panose="020B0604020202020204" pitchFamily="34" charset="0"/>
              </a:rPr>
              <a:t>подготовка</a:t>
            </a:r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 побочных продуктов животноводства </a:t>
            </a:r>
            <a:r>
              <a:rPr lang="ru-RU" sz="1100" i="1" u="sng" dirty="0">
                <a:solidFill>
                  <a:srgbClr val="444444"/>
                </a:solidFill>
                <a:latin typeface="Arial" panose="020B0604020202020204" pitchFamily="34" charset="0"/>
              </a:rPr>
              <a:t>на специализированных площадках к их использованию или реализации</a:t>
            </a:r>
            <a:r>
              <a:rPr lang="ru-RU" sz="1100" i="1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(п. 5 ст. 2 ФЗ №248)</a:t>
            </a:r>
            <a:endParaRPr lang="ru-RU" sz="1100" i="1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642E9927-ABAB-986F-194C-E0EFE2225105}"/>
              </a:ext>
            </a:extLst>
          </p:cNvPr>
          <p:cNvCxnSpPr>
            <a:cxnSpLocks/>
          </p:cNvCxnSpPr>
          <p:nvPr/>
        </p:nvCxnSpPr>
        <p:spPr>
          <a:xfrm>
            <a:off x="4020319" y="4581128"/>
            <a:ext cx="208823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66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обращению ППЖ. </a:t>
            </a:r>
            <a:b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транспортировке.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579296" cy="3096344"/>
          </a:xfrm>
        </p:spPr>
        <p:txBody>
          <a:bodyPr>
            <a:noAutofit/>
          </a:bodyPr>
          <a:lstStyle/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Транспортировка ППЖ должна осуществляться с использованием транспортных средств и (или) гидромеханического оборудования (шланговых, оросительных систем), применение которых исключает загрязнение среды обитания человека, окружающей среды и компонентов природной среды, в том числе почв, водных объектов, лесов. 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На территории объекта содержания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сх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животных не допускается пересечение дорог и проездов, используемых для перемещения необработанных, непереработанных ППЖ, с дорогами и проездами, используемыми для перемещения (движения) животных, продукции животного происхождения, кормов.</a:t>
            </a:r>
          </a:p>
          <a:p>
            <a:pPr marL="0" indent="0" algn="just" fontAlgn="base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/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F598FB-A258-5793-59EE-3D109E5185AA}"/>
              </a:ext>
            </a:extLst>
          </p:cNvPr>
          <p:cNvSpPr txBox="1"/>
          <p:nvPr/>
        </p:nvSpPr>
        <p:spPr>
          <a:xfrm>
            <a:off x="457200" y="6178357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31.10.2022 № 1940 "Об утверждении требований к обращению побочных продуктов животноводства"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xmlns="" id="{2256683C-DB3A-DA94-89BB-FBB5580F0E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7FE282-FB21-065C-6066-B05DABA2CECC}"/>
              </a:ext>
            </a:extLst>
          </p:cNvPr>
          <p:cNvSpPr txBox="1"/>
          <p:nvPr/>
        </p:nvSpPr>
        <p:spPr>
          <a:xfrm>
            <a:off x="527708" y="1412995"/>
            <a:ext cx="46203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транспортировка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побочных продуктов животноводства - </a:t>
            </a:r>
            <a:r>
              <a:rPr lang="ru-RU" sz="11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перемещение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побочных продуктов животноводства </a:t>
            </a:r>
            <a:r>
              <a:rPr lang="ru-RU" sz="11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целях их хранения, обработки, переработки, реализации и (или) использования 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(п. 6 ст. 2 ФЗ №248)</a:t>
            </a:r>
            <a:endParaRPr lang="ru-RU" sz="1100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F2C2C8C-60BB-40B1-EFB3-4FB824F6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8499" y="264145"/>
            <a:ext cx="3289496" cy="203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197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обращению ППЖ. </a:t>
            </a:r>
            <a:b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и реализация.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579296" cy="3613453"/>
          </a:xfrm>
        </p:spPr>
        <p:txBody>
          <a:bodyPr>
            <a:noAutofit/>
          </a:bodyPr>
          <a:lstStyle/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Использование необработанных, непереработанных ППЖ не допускается.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Использование ППЖ не должно приводить к истощению, деградации, порче, уничтожению земель и почв и к иному негативному воздействию на земли и почвы.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Внесение ППЖ в почву земель сельскохозяйственного назначения должно осуществляться на расстоянии не менее 300 метров от границ жилой застройки.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Объемы и периодичность внесения ППЖ в почву земель сельскохозяйственного назначения должны исключать смыв питательных веществ в подземные и поверхностные водные объекты.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Допускается внесение обработанных и переработанных ППЖ в почву земель сельскохозяйственного назначения при высоте снежного покрова до 20 сантиметров при условии исключения смыва питательных веществ в подземные и поверхностные водные объекты.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ППЖ вносятся в почву земель сельскохозяйственного назначения, относящихся к сельскохозяйственным угодьям, посредством равномерного внесения по площади указанных земель.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400" dirty="0"/>
              <a:t>Использование и реализация ППЖ осуществляются на основании технических условий, утвержденных их изготовителем, определяющих характеристики побочных продуктов животноводства, способы их обработки, переработки и условия использования, методы контроля и требования к безопасности.</a:t>
            </a:r>
          </a:p>
          <a:p>
            <a:pPr algn="just"/>
            <a:endParaRPr lang="ru-RU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F598FB-A258-5793-59EE-3D109E5185AA}"/>
              </a:ext>
            </a:extLst>
          </p:cNvPr>
          <p:cNvSpPr txBox="1"/>
          <p:nvPr/>
        </p:nvSpPr>
        <p:spPr>
          <a:xfrm>
            <a:off x="457200" y="6178357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31.10.2022 № 1940 "Об утверждении требований к обращению побочных продуктов животноводства"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xmlns="" id="{2256683C-DB3A-DA94-89BB-FBB5580F0E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7FE282-FB21-065C-6066-B05DABA2CECC}"/>
              </a:ext>
            </a:extLst>
          </p:cNvPr>
          <p:cNvSpPr txBox="1"/>
          <p:nvPr/>
        </p:nvSpPr>
        <p:spPr>
          <a:xfrm>
            <a:off x="527708" y="1412995"/>
            <a:ext cx="4620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использование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побочных продуктов животноводства - </a:t>
            </a:r>
            <a:r>
              <a:rPr lang="ru-RU" sz="11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внесение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обработанных, переработанных побочных продуктов животноводства </a:t>
            </a:r>
            <a:r>
              <a:rPr lang="ru-RU" sz="11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почву для обеспечения воспроизводства плодородия земель сельскохозяйственного назначения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(п. 7 ст. 2 ФЗ №248)</a:t>
            </a:r>
            <a:endParaRPr lang="ru-RU" sz="11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36544C-4161-E8BC-F775-2B98EFFE1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646" y="286615"/>
            <a:ext cx="3370349" cy="1895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434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66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 нарушений требований к обращению ППЖ, в результате которых ППЖ признаются отходами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060848"/>
            <a:ext cx="8738482" cy="4065315"/>
          </a:xfrm>
        </p:spPr>
        <p:txBody>
          <a:bodyPr>
            <a:noAutofit/>
          </a:bodyPr>
          <a:lstStyle/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Хранение необработанных, непереработанных ППЖ вне специализированных площадок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Обработка, переработка ППЖ вне специализированных площадок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Использование (внесение) ППЖ, не соответствующих нормативным требованиям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Передача ППЖ, не соответствующих нормативным требованиям, лицам, не осуществляющим деятельность по производству сельскохозяйственной продукции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Хранение, обработка, переработка ППЖ вместе с хозяйственно-бытовыми, производственными и смешанными сточными водами, в том числе сточными водами от населенных пунктов (в случае их поступления на объект содержания сельскохозяйственных животных), и (или) необеспечение предотвращения попадания загрязняющих веществ в водоносный горизонт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Транспортировка ППЖ с применением гидромеханического оборудования (шланговых, оросительных систем), не обеспечивающего предотвращения загрязнения среды обитания человека, окружающей среды и компонентов природной среды, в том числе почв, водных объектов, лесов</a:t>
            </a:r>
          </a:p>
          <a:p>
            <a:pPr algn="just">
              <a:spcAft>
                <a:spcPts val="600"/>
              </a:spcAft>
            </a:pPr>
            <a:endParaRPr lang="ru-RU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987383-5F34-7A7C-01B2-B2D1E99E9116}"/>
              </a:ext>
            </a:extLst>
          </p:cNvPr>
          <p:cNvSpPr txBox="1"/>
          <p:nvPr/>
        </p:nvSpPr>
        <p:spPr>
          <a:xfrm>
            <a:off x="457200" y="6126163"/>
            <a:ext cx="59766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Правительства Российской Федерации от 31.10.2022 № 3256-р «Перечень нарушений требований к обращению побочных продуктов животноводства, в результате которых побочные продукты животноводства признаются отходами»</a:t>
            </a:r>
            <a:endParaRPr lang="ru-RU" sz="1050" i="1" dirty="0"/>
          </a:p>
        </p:txBody>
      </p:sp>
      <p:pic>
        <p:nvPicPr>
          <p:cNvPr id="5" name="Рисунок 4" descr="logo_color.gif">
            <a:extLst>
              <a:ext uri="{FF2B5EF4-FFF2-40B4-BE49-F238E27FC236}">
                <a16:creationId xmlns:a16="http://schemas.microsoft.com/office/drawing/2014/main" xmlns="" id="{DBD4AADD-CA77-57C8-BF13-DCC4B3ACC7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045" y="6287886"/>
            <a:ext cx="188595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A2E14D-6CC2-F712-E065-B0A87F6723FA}"/>
              </a:ext>
            </a:extLst>
          </p:cNvPr>
          <p:cNvSpPr txBox="1"/>
          <p:nvPr/>
        </p:nvSpPr>
        <p:spPr>
          <a:xfrm>
            <a:off x="529208" y="1471094"/>
            <a:ext cx="6059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собственник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побочных продуктов животноводства, признанных отходами, </a:t>
            </a:r>
            <a:r>
              <a:rPr lang="ru-RU" sz="11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обязан исчислить и внести плату за негативное воздействие на окружающую среду </a:t>
            </a:r>
            <a: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(ч. 7 ст. 5 ФЗ №248)</a:t>
            </a:r>
            <a:endParaRPr lang="ru-RU" sz="1100" i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4047892-6D22-45EA-6E2D-480F7485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9264"/>
            <a:ext cx="2267744" cy="15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68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37262</TotalTime>
  <Words>1423</Words>
  <Application>Microsoft Office PowerPoint</Application>
  <PresentationFormat>Экран (4:3)</PresentationFormat>
  <Paragraphs>151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Побочные продукты животноводства  </vt:lpstr>
      <vt:lpstr>Практика сельхозпроизводства</vt:lpstr>
      <vt:lpstr>Федеральный закон  О побочных продуктах животноводства (ППЖ)</vt:lpstr>
      <vt:lpstr>Порядок, сроки и формы направления уведомления  об отнесении веществ к ППЖ</vt:lpstr>
      <vt:lpstr>Требования к обращению ППЖ.  Хранение.</vt:lpstr>
      <vt:lpstr>Требования к обращению ППЖ.  Требования к обработке и переработке.</vt:lpstr>
      <vt:lpstr>Требования к обращению ППЖ.  Требования к транспортировке.</vt:lpstr>
      <vt:lpstr>Требования к обращению ППЖ.  Использование и реализация.</vt:lpstr>
      <vt:lpstr>Перечень нарушений требований к обращению ППЖ, в результате которых ППЖ признаются отходами</vt:lpstr>
      <vt:lpstr>Переходный период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Объемы производства мяса в мире, динамика производства и доля РФ в общемировом производстве</dc:title>
  <dc:creator>Сергей Юшин</dc:creator>
  <cp:lastModifiedBy>savchenko_iv</cp:lastModifiedBy>
  <cp:revision>296</cp:revision>
  <cp:lastPrinted>2023-01-27T08:27:51Z</cp:lastPrinted>
  <dcterms:created xsi:type="dcterms:W3CDTF">2015-06-29T17:39:29Z</dcterms:created>
  <dcterms:modified xsi:type="dcterms:W3CDTF">2023-02-09T06:44:37Z</dcterms:modified>
</cp:coreProperties>
</file>